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6" r:id="rId3"/>
    <p:sldId id="257" r:id="rId4"/>
    <p:sldId id="261" r:id="rId5"/>
    <p:sldId id="289" r:id="rId6"/>
    <p:sldId id="290" r:id="rId7"/>
    <p:sldId id="292" r:id="rId8"/>
    <p:sldId id="293" r:id="rId9"/>
    <p:sldId id="294" r:id="rId10"/>
    <p:sldId id="296" r:id="rId11"/>
    <p:sldId id="295" r:id="rId12"/>
    <p:sldId id="274" r:id="rId13"/>
    <p:sldId id="280" r:id="rId14"/>
    <p:sldId id="299" r:id="rId15"/>
    <p:sldId id="302" r:id="rId16"/>
    <p:sldId id="300" r:id="rId17"/>
    <p:sldId id="303" r:id="rId18"/>
    <p:sldId id="305" r:id="rId19"/>
    <p:sldId id="306"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5" r:id="rId37"/>
    <p:sldId id="326" r:id="rId38"/>
    <p:sldId id="327" r:id="rId39"/>
    <p:sldId id="331" r:id="rId40"/>
    <p:sldId id="330" r:id="rId41"/>
    <p:sldId id="332" r:id="rId42"/>
    <p:sldId id="333" r:id="rId43"/>
    <p:sldId id="287" r:id="rId44"/>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10" autoAdjust="0"/>
    <p:restoredTop sz="92871" autoAdjust="0"/>
  </p:normalViewPr>
  <p:slideViewPr>
    <p:cSldViewPr>
      <p:cViewPr>
        <p:scale>
          <a:sx n="75" d="100"/>
          <a:sy n="75" d="100"/>
        </p:scale>
        <p:origin x="-1128" y="-2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3F2D75-416A-46A3-B517-59CBB23C2CE5}" type="datetimeFigureOut">
              <a:rPr lang="sl-SI" smtClean="0"/>
              <a:t>17.4.2015</a:t>
            </a:fld>
            <a:endParaRPr lang="sl-S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69570B-2909-4825-A514-A76632E6C97B}" type="slidenum">
              <a:rPr lang="sl-SI" smtClean="0"/>
              <a:t>‹#›</a:t>
            </a:fld>
            <a:endParaRPr lang="sl-SI"/>
          </a:p>
        </p:txBody>
      </p:sp>
    </p:spTree>
    <p:extLst>
      <p:ext uri="{BB962C8B-B14F-4D97-AF65-F5344CB8AC3E}">
        <p14:creationId xmlns:p14="http://schemas.microsoft.com/office/powerpoint/2010/main" val="415942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4569570B-2909-4825-A514-A76632E6C97B}" type="slidenum">
              <a:rPr lang="sl-SI" smtClean="0"/>
              <a:t>2</a:t>
            </a:fld>
            <a:endParaRPr lang="sl-SI"/>
          </a:p>
        </p:txBody>
      </p:sp>
    </p:spTree>
    <p:extLst>
      <p:ext uri="{BB962C8B-B14F-4D97-AF65-F5344CB8AC3E}">
        <p14:creationId xmlns:p14="http://schemas.microsoft.com/office/powerpoint/2010/main" val="121185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Splošno</a:t>
            </a:r>
            <a:r>
              <a:rPr lang="sl-SI" baseline="0" dirty="0" smtClean="0"/>
              <a:t> znana vrsta  s črno belim perjem in rdečim dolgim kljunom in nogami. Hrano išče na obdelanih poljih ali v močvirjih in nizkih mlakužah, kjer išče žabe, miši in deževnike. V Sloveniji sicer še ni ogrožena, njena gnezditvena razširjenost se zadnja leta celo širi proti zahodu. V zahodni Evropi pa populacije upadajo predvsem zaradi izginjanja prehranjevalnih habitatov in zastrupljanja s pesticidi.</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27</a:t>
            </a:fld>
            <a:endParaRPr lang="sl-SI"/>
          </a:p>
        </p:txBody>
      </p:sp>
    </p:spTree>
    <p:extLst>
      <p:ext uri="{BB962C8B-B14F-4D97-AF65-F5344CB8AC3E}">
        <p14:creationId xmlns:p14="http://schemas.microsoft.com/office/powerpoint/2010/main" val="333355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sz="1200" b="0" i="0" kern="1200" dirty="0" smtClean="0">
                <a:solidFill>
                  <a:schemeClr val="tx1"/>
                </a:solidFill>
                <a:effectLst/>
                <a:latin typeface="+mn-lt"/>
                <a:ea typeface="+mn-ea"/>
                <a:cs typeface="+mn-cs"/>
              </a:rPr>
              <a:t>Žal pa med gnezdilci Slovenskih goric ni več črnočelega srakoperja</a:t>
            </a:r>
            <a:r>
              <a:rPr lang="sl-SI" sz="1200" b="0" i="0" kern="1200" baseline="0" dirty="0" smtClean="0">
                <a:solidFill>
                  <a:schemeClr val="tx1"/>
                </a:solidFill>
                <a:effectLst/>
                <a:latin typeface="+mn-lt"/>
                <a:ea typeface="+mn-ea"/>
                <a:cs typeface="+mn-cs"/>
              </a:rPr>
              <a:t> - t</a:t>
            </a:r>
            <a:r>
              <a:rPr lang="sl-SI" sz="1200" b="0" i="0" kern="1200" dirty="0" smtClean="0">
                <a:solidFill>
                  <a:schemeClr val="tx1"/>
                </a:solidFill>
                <a:effectLst/>
                <a:latin typeface="+mn-lt"/>
                <a:ea typeface="+mn-ea"/>
                <a:cs typeface="+mn-cs"/>
              </a:rPr>
              <a:t>u je gnezdil do leta 1997. Je malce</a:t>
            </a:r>
            <a:r>
              <a:rPr lang="sl-SI" sz="1200" b="0" i="0" kern="1200" baseline="0" dirty="0" smtClean="0">
                <a:solidFill>
                  <a:schemeClr val="tx1"/>
                </a:solidFill>
                <a:effectLst/>
                <a:latin typeface="+mn-lt"/>
                <a:ea typeface="+mn-ea"/>
                <a:cs typeface="+mn-cs"/>
              </a:rPr>
              <a:t> večji od prej predstavljenega rjavega srakoperja, ima značilno črno masko in črne peruti ter svetel trebuh. Gnezditveni prostor predstavlja odprta topla pokrajina s samotnimi drevesi, drevoredi ali sadnim drevjem. Prav zaradi izginjanja take pokrajine ga v Sloveniji lahko vidimo gnezditi samo še na Šentjernejskem polju pri Novem mestu.</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28</a:t>
            </a:fld>
            <a:endParaRPr lang="sl-SI"/>
          </a:p>
        </p:txBody>
      </p:sp>
    </p:spTree>
    <p:extLst>
      <p:ext uri="{BB962C8B-B14F-4D97-AF65-F5344CB8AC3E}">
        <p14:creationId xmlns:p14="http://schemas.microsoft.com/office/powerpoint/2010/main" val="397492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smtClean="0"/>
              <a:t>Zlatovranka ali tudi zlata vrana sodi med večje ptice, je le malo manjša od vrane. Glava, prsi</a:t>
            </a:r>
            <a:r>
              <a:rPr lang="sl-SI" baseline="0" dirty="0" smtClean="0"/>
              <a:t> in peruti so bleščeče modre barve, hrbet je rdeče rjav. Močen kljun je črne barve. Živi v </a:t>
            </a:r>
            <a:r>
              <a:rPr lang="sl-SI" sz="1200" b="0" i="0" kern="1200" dirty="0" smtClean="0">
                <a:solidFill>
                  <a:schemeClr val="tx1"/>
                </a:solidFill>
                <a:effectLst/>
                <a:latin typeface="+mn-lt"/>
                <a:ea typeface="+mn-ea"/>
                <a:cs typeface="+mn-cs"/>
              </a:rPr>
              <a:t>nižinski odprti pokrajini s starim visokim drevjem</a:t>
            </a:r>
            <a:r>
              <a:rPr lang="sl-SI" sz="1200" b="0" i="0" kern="1200" baseline="0" dirty="0" smtClean="0">
                <a:solidFill>
                  <a:schemeClr val="tx1"/>
                </a:solidFill>
                <a:effectLst/>
                <a:latin typeface="+mn-lt"/>
                <a:ea typeface="+mn-ea"/>
                <a:cs typeface="+mn-cs"/>
              </a:rPr>
              <a:t> in</a:t>
            </a:r>
            <a:r>
              <a:rPr lang="sl-SI" sz="1200" b="0" i="0" kern="1200" dirty="0" smtClean="0">
                <a:solidFill>
                  <a:schemeClr val="tx1"/>
                </a:solidFill>
                <a:effectLst/>
                <a:latin typeface="+mn-lt"/>
                <a:ea typeface="+mn-ea"/>
                <a:cs typeface="+mn-cs"/>
              </a:rPr>
              <a:t> visokodebelni sadovnjaki ter</a:t>
            </a:r>
            <a:r>
              <a:rPr lang="sl-SI" sz="1200" b="0" i="0" kern="1200" baseline="0" dirty="0" smtClean="0">
                <a:solidFill>
                  <a:schemeClr val="tx1"/>
                </a:solidFill>
                <a:effectLst/>
                <a:latin typeface="+mn-lt"/>
                <a:ea typeface="+mn-ea"/>
                <a:cs typeface="+mn-cs"/>
              </a:rPr>
              <a:t> g</a:t>
            </a:r>
            <a:r>
              <a:rPr lang="sl-SI" sz="1200" b="0" i="0" kern="1200" dirty="0" smtClean="0">
                <a:solidFill>
                  <a:schemeClr val="tx1"/>
                </a:solidFill>
                <a:effectLst/>
                <a:latin typeface="+mn-lt"/>
                <a:ea typeface="+mn-ea"/>
                <a:cs typeface="+mn-cs"/>
              </a:rPr>
              <a:t>ozdnim</a:t>
            </a:r>
            <a:r>
              <a:rPr lang="sl-SI" sz="1200" b="0" i="0" kern="1200" baseline="0" dirty="0" smtClean="0">
                <a:solidFill>
                  <a:schemeClr val="tx1"/>
                </a:solidFill>
                <a:effectLst/>
                <a:latin typeface="+mn-lt"/>
                <a:ea typeface="+mn-ea"/>
                <a:cs typeface="+mn-cs"/>
              </a:rPr>
              <a:t> robom. Njen habitat (na sliki rumene barve) obsega vzhodno Evropo in čez Malo Azijo v notranjost ter severno Afriko okoli Maroka. Avgusta se začne selitev v podsaharsko Afriko, kjer preživi zimo (to je na sliki označeno modro), v naše kraje se vrne konec aprila. Zlatovranka ne izdela gnezda, ampak gnezdi v duplu.</a:t>
            </a:r>
            <a:endParaRPr lang="sl-SI" sz="1200" b="0" i="0" kern="1200" dirty="0" smtClean="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fld id="{DE87C9B5-91D1-4CD5-A22B-B3D3DDB16563}" type="slidenum">
              <a:rPr lang="sl-SI" smtClean="0"/>
              <a:t>29</a:t>
            </a:fld>
            <a:endParaRPr lang="sl-SI"/>
          </a:p>
        </p:txBody>
      </p:sp>
    </p:spTree>
    <p:extLst>
      <p:ext uri="{BB962C8B-B14F-4D97-AF65-F5344CB8AC3E}">
        <p14:creationId xmlns:p14="http://schemas.microsoft.com/office/powerpoint/2010/main" val="1133068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Prehrana</a:t>
            </a:r>
            <a:r>
              <a:rPr lang="sl-SI" baseline="0" dirty="0" smtClean="0"/>
              <a:t> zlatovranke je zelo raznolika. Ker spada med večje ptice, si lahko privošči tudi večji plen. Na njenem jedilniku se najpogosteje znajdejo  velike žuželke. Predvsem velike kobilice, bramorji, hrošči in poljski murni, poseže tudi po deževnikih in plazilcih ter miših in ostalih manjših talnih sesalcih. Značilnost zlatovranke je, da lovi z lovilne preže. Tako se namesti na visoko točko, recimo suho drevo, daljnovodne žice ali obcestni količek, od koder ima dober pregled nad okolico in potencialnim plenom.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30</a:t>
            </a:fld>
            <a:endParaRPr lang="sl-SI"/>
          </a:p>
        </p:txBody>
      </p:sp>
    </p:spTree>
    <p:extLst>
      <p:ext uri="{BB962C8B-B14F-4D97-AF65-F5344CB8AC3E}">
        <p14:creationId xmlns:p14="http://schemas.microsoft.com/office/powerpoint/2010/main" val="36657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Kot sem že omenila, spada</a:t>
            </a:r>
            <a:r>
              <a:rPr lang="sl-SI" baseline="0" dirty="0" smtClean="0"/>
              <a:t> zlatovranka med duplarje. To pomeni, da gnezdi v drevesnem duplu, ki so ga naredile žolne. Ker je v Evropi in tudi v Sloveniji vedno manj starih trhlih dreves z dupli, zadnje čase gnezdi tudi v luknjah v zidu ali prav posebej zanjo nameščenih gnezdilnicah. V Aziji pogosto gnezdi v peščenih in ilovnatih stenah na strmih rečnih obrežjih.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31</a:t>
            </a:fld>
            <a:endParaRPr lang="sl-SI"/>
          </a:p>
        </p:txBody>
      </p:sp>
    </p:spTree>
    <p:extLst>
      <p:ext uri="{BB962C8B-B14F-4D97-AF65-F5344CB8AC3E}">
        <p14:creationId xmlns:p14="http://schemas.microsoft.com/office/powerpoint/2010/main" val="215225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Do 60. let prejšnjega stoletja je bila zlatovranka pogosta tako v Evropi kot na</a:t>
            </a:r>
            <a:r>
              <a:rPr lang="sl-SI" baseline="0" dirty="0" smtClean="0"/>
              <a:t> slovenskem in avstrijskem štajerskem. Nato je začela populacija katastrofalno upadati, predvsem zaradi naraščanja števila intenzivnih travnikov,  pomanjkanja visokodebelnih sadovnjakov, kjer gnezdi ter prekomerne uporabe škropiv in pesticidov. Pesticidi predstavljajo za plenilce kot je zlatovranka neposredno grožnjo, saj je strupi nalagajo v plenu in z zaužitjem prenašajo na plenilce, kjer se kopičijo.  Ker je populacija že tako zdesetkana se poznajo tudi izgube na selitvi ter prezimovanju v Afriki.  Tudi pri nas so razlogi za upad populacije zlatovrank podobni. Ko smo izgubili zadnji par zlatovrank, ki je leta 2005  gnezdil prav tu v Slovenskih goricah, je vrsta postala za Slovenijo domnevno izumrla – tako namreč rečemo vrsti, ki več ne gnezdi na določenem območju.</a:t>
            </a:r>
            <a:endParaRPr lang="sl-SI" dirty="0" smtClean="0"/>
          </a:p>
          <a:p>
            <a:r>
              <a:rPr lang="sl-SI" dirty="0" smtClean="0"/>
              <a:t>Zlatovranka je v Sloveniji</a:t>
            </a:r>
            <a:r>
              <a:rPr lang="sl-SI" baseline="0" dirty="0" smtClean="0"/>
              <a:t> tako ogrožena, da jo je Pošta Slovenije uvrstila v serijo znamk Ogrožene vrste ptic.</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32</a:t>
            </a:fld>
            <a:endParaRPr lang="sl-SI"/>
          </a:p>
        </p:txBody>
      </p:sp>
    </p:spTree>
    <p:extLst>
      <p:ext uri="{BB962C8B-B14F-4D97-AF65-F5344CB8AC3E}">
        <p14:creationId xmlns:p14="http://schemas.microsoft.com/office/powerpoint/2010/main" val="2407408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Ko je izginil zadnji par zlatovrank, so delavci KP Goričko in </a:t>
            </a:r>
            <a:r>
              <a:rPr lang="sl-SI" dirty="0" err="1" smtClean="0"/>
              <a:t>DOPPSa</a:t>
            </a:r>
            <a:r>
              <a:rPr lang="sl-SI" dirty="0" smtClean="0"/>
              <a:t> leta 2008  postavili prve gnezdilnice za velike duplarje v</a:t>
            </a:r>
            <a:r>
              <a:rPr lang="sl-SI" baseline="0" dirty="0" smtClean="0"/>
              <a:t> zgornji </a:t>
            </a:r>
            <a:r>
              <a:rPr lang="sl-SI" baseline="0" dirty="0" err="1" smtClean="0"/>
              <a:t>Ledavski</a:t>
            </a:r>
            <a:r>
              <a:rPr lang="sl-SI" baseline="0" dirty="0" smtClean="0"/>
              <a:t> dolini na Goričkem. </a:t>
            </a:r>
            <a:r>
              <a:rPr lang="sl-SI" dirty="0" smtClean="0"/>
              <a:t>Kjer ni naravnih lovilnih</a:t>
            </a:r>
            <a:r>
              <a:rPr lang="sl-SI" baseline="0" dirty="0" smtClean="0"/>
              <a:t> prež, predvsem daljnovodov, so postavili leta 2013 in 2014  kar 40 lovilnih prež. Lovilne preže poleg zlatovrank uporabljajo še druge ptice - kanje, postovke in srakoperji.</a:t>
            </a:r>
          </a:p>
          <a:p>
            <a:r>
              <a:rPr lang="sl-SI" baseline="0" dirty="0" smtClean="0"/>
              <a:t>Letos so člani </a:t>
            </a:r>
            <a:r>
              <a:rPr lang="sl-SI" baseline="0" dirty="0" err="1" smtClean="0"/>
              <a:t>DOPPSa</a:t>
            </a:r>
            <a:r>
              <a:rPr lang="sl-SI" baseline="0" dirty="0" smtClean="0"/>
              <a:t> postavili 19 gnezdilnic tudi na območju osrednjih slovenskih goric. Gnezdilnice so poleg zlatovranke namenjene še smrdokavri in velikemu skoviku.</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33</a:t>
            </a:fld>
            <a:endParaRPr lang="sl-SI"/>
          </a:p>
        </p:txBody>
      </p:sp>
    </p:spTree>
    <p:extLst>
      <p:ext uri="{BB962C8B-B14F-4D97-AF65-F5344CB8AC3E}">
        <p14:creationId xmlns:p14="http://schemas.microsoft.com/office/powerpoint/2010/main" val="2647615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Ko so prostovoljci postavljali gnezdilnice na Goričkem, si niti</a:t>
            </a:r>
            <a:r>
              <a:rPr lang="sl-SI" baseline="0" dirty="0" smtClean="0"/>
              <a:t> v sanjah niso mogli predstavljati, da bo ena izmed njih zasedena že prvo leto. Parček zlatovrank je bil opažen konec aprila, med svatovanjem in ogledom gnezdilnic. Junija so s posebnimi kamerami za gnezdilnice odkrili, da ima par kar 5 mladičkov. Zaradi strahu, da številčnega potomstva starša ne boste uspela dobro hraniti, so občasno pod gnezdilnico nastavili tudi par priboljškov za mladičke. Leta 2009 je namreč v sosednji Avstriji celoten zarod zlatovrank poginil, saj zaradi večdnevnega obilnega deževja ni bilo žuželk, s katerimi starši hranijo mladiče. A bojazen je bila odveč, saj je vseh 5 mladih zlatovrank uspešno poletelo iz gnezda. To je bila prva gnezditev zlatovranke v Sloveniji po 9 letih.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34</a:t>
            </a:fld>
            <a:endParaRPr lang="sl-SI"/>
          </a:p>
        </p:txBody>
      </p:sp>
    </p:spTree>
    <p:extLst>
      <p:ext uri="{BB962C8B-B14F-4D97-AF65-F5344CB8AC3E}">
        <p14:creationId xmlns:p14="http://schemas.microsoft.com/office/powerpoint/2010/main" val="24087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Zdaj ko smo zlatovranko privabili nazaj, jo</a:t>
            </a:r>
            <a:r>
              <a:rPr lang="sl-SI" baseline="0" dirty="0" smtClean="0"/>
              <a:t> je potrebno obdržati. Pa ne samo zlatovranke, obdržati moramo tudi vse prej naštete vrste ptic. Če ste opazili, imajo te ptice marsikaj skupnega: poleg ekstenzivne kulturne krajine, v kateri živijo, se večina prehranjuje z žuželkami in se pozimi posledično zaradi pomanjkanja hrane selijo v Afriko. Mnoge med njimi so tudi duplarji, torej gnezdijo v duplu starih trhlih dreves.</a:t>
            </a:r>
          </a:p>
          <a:p>
            <a:r>
              <a:rPr lang="sl-SI" baseline="0" dirty="0" smtClean="0"/>
              <a:t>Pravi recept za ohranitev teh ptic najdemo v kmetovanju naših prednikov. To je ohranjanje visokodebelnih sadovnjakov, kjer mnoge vrste gnezdijo, obdelovanje polj na tradicionalni način in kolobarjenje, sajenje starih sort žit in ne monokultur koruze, ohranjanje mejic med polji, obvodne vegetacije in samotnih dreves, omejitvi uporabe fitofarmacevtskih sredstev ter preprečevanje zaraščanja travnikov s pašo ovc ali koz.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35</a:t>
            </a:fld>
            <a:endParaRPr lang="sl-SI"/>
          </a:p>
        </p:txBody>
      </p:sp>
    </p:spTree>
    <p:extLst>
      <p:ext uri="{BB962C8B-B14F-4D97-AF65-F5344CB8AC3E}">
        <p14:creationId xmlns:p14="http://schemas.microsoft.com/office/powerpoint/2010/main" val="777036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Sesalci v kulturni</a:t>
            </a:r>
            <a:r>
              <a:rPr lang="sl-SI" baseline="0" dirty="0" smtClean="0"/>
              <a:t> krajini: krt, jazbec, zajec, polh, lisica, </a:t>
            </a:r>
            <a:r>
              <a:rPr lang="sl-SI" baseline="0" dirty="0" err="1" smtClean="0"/>
              <a:t>jejž</a:t>
            </a:r>
            <a:r>
              <a:rPr lang="sl-SI" baseline="0" dirty="0" smtClean="0"/>
              <a:t>, veverica, srna, rovka, kuna zlatica</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36</a:t>
            </a:fld>
            <a:endParaRPr lang="sl-SI"/>
          </a:p>
        </p:txBody>
      </p:sp>
    </p:spTree>
    <p:extLst>
      <p:ext uri="{BB962C8B-B14F-4D97-AF65-F5344CB8AC3E}">
        <p14:creationId xmlns:p14="http://schemas.microsoft.com/office/powerpoint/2010/main" val="86710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Po študiji</a:t>
            </a:r>
            <a:r>
              <a:rPr lang="sl-SI" baseline="0" dirty="0" smtClean="0"/>
              <a:t> Društva za opazovanje in preučevanje ptic Slovenije iz lanskega leta populacije ptic ekstenzivne kulturne krajine upadajo.</a:t>
            </a:r>
            <a:endParaRPr lang="sl-SI" dirty="0" smtClean="0"/>
          </a:p>
          <a:p>
            <a:r>
              <a:rPr lang="sl-SI" dirty="0" smtClean="0"/>
              <a:t>Ptice so primerna</a:t>
            </a:r>
            <a:r>
              <a:rPr lang="sl-SI" baseline="0" dirty="0" smtClean="0"/>
              <a:t> skupina za izvedbo take študije, saj ž</a:t>
            </a:r>
            <a:r>
              <a:rPr lang="sl-SI" dirty="0" smtClean="0"/>
              <a:t>ivijo v vseh habitatih, zaradi svoje mobilnosti hitro pokažejo na spremembe v okolju</a:t>
            </a:r>
            <a:r>
              <a:rPr lang="sl-SI" baseline="0" dirty="0" smtClean="0"/>
              <a:t> in</a:t>
            </a:r>
            <a:r>
              <a:rPr lang="sl-SI" dirty="0" smtClean="0"/>
              <a:t> so visoko v prehranjevalni verigi. Poleg tega so na voljo enostavne in dobro proučene metode za </a:t>
            </a:r>
            <a:r>
              <a:rPr lang="sl-SI" dirty="0" err="1" smtClean="0"/>
              <a:t>monitoring</a:t>
            </a:r>
            <a:r>
              <a:rPr lang="sl-SI" dirty="0" smtClean="0"/>
              <a:t> torej spremljanje populacij ptic, podatke pa je zaradi velikega števila potencialnih popisovalcev mogoče zbirati na velikih območjih.</a:t>
            </a:r>
            <a:r>
              <a:rPr lang="sl-SI" baseline="0" dirty="0" smtClean="0"/>
              <a:t> </a:t>
            </a:r>
            <a:r>
              <a:rPr lang="sl-SI" dirty="0" smtClean="0"/>
              <a:t>Popis ptic kmetijske krajine v Sloveniji poteka od leta  2007.</a:t>
            </a:r>
          </a:p>
          <a:p>
            <a:r>
              <a:rPr lang="sl-SI" sz="1200" b="0" i="0" kern="1200" dirty="0" smtClean="0">
                <a:solidFill>
                  <a:schemeClr val="tx1"/>
                </a:solidFill>
                <a:effectLst/>
                <a:latin typeface="+mn-lt"/>
                <a:ea typeface="+mn-ea"/>
                <a:cs typeface="+mn-cs"/>
              </a:rPr>
              <a:t>Ptice, ki so vezane na tako ekstenzivno</a:t>
            </a:r>
            <a:r>
              <a:rPr lang="sl-SI" sz="1200" b="0" i="0" kern="1200" baseline="0" dirty="0" smtClean="0">
                <a:solidFill>
                  <a:schemeClr val="tx1"/>
                </a:solidFill>
                <a:effectLst/>
                <a:latin typeface="+mn-lt"/>
                <a:ea typeface="+mn-ea"/>
                <a:cs typeface="+mn-cs"/>
              </a:rPr>
              <a:t> kulturno krajino, izginjajo, ker izginja tudi ta krajina. Travniki se zaraščajo zaradi opuščanja košnje in paše ali se po drugi strani spreminjajo v intenzivne travnike ali monokulture koruze. Zaradi lažjega strojnega obdelovanja njiv in travnikov se izsekavajo mejice in posamezna drevesa, ki predstavljajo gnezdišče in skrivališče mnogim vrstam ptic.</a:t>
            </a:r>
            <a:endParaRPr lang="sl-SI" sz="1200" b="0" i="0" kern="1200" dirty="0" smtClean="0">
              <a:solidFill>
                <a:schemeClr val="tx1"/>
              </a:solidFill>
              <a:effectLst/>
              <a:latin typeface="+mn-lt"/>
              <a:ea typeface="+mn-ea"/>
              <a:cs typeface="+mn-cs"/>
            </a:endParaRPr>
          </a:p>
          <a:p>
            <a:endParaRPr lang="sl-SI" sz="1200" b="0" i="0" kern="1200" dirty="0" smtClean="0">
              <a:solidFill>
                <a:schemeClr val="tx1"/>
              </a:solidFill>
              <a:effectLst/>
              <a:latin typeface="+mn-lt"/>
              <a:ea typeface="+mn-ea"/>
              <a:cs typeface="+mn-cs"/>
            </a:endParaRPr>
          </a:p>
          <a:p>
            <a:r>
              <a:rPr lang="sl-SI" sz="1200" b="0" i="0" kern="1200" dirty="0" smtClean="0">
                <a:solidFill>
                  <a:schemeClr val="tx1"/>
                </a:solidFill>
                <a:effectLst/>
                <a:latin typeface="+mn-lt"/>
                <a:ea typeface="+mn-ea"/>
                <a:cs typeface="+mn-cs"/>
              </a:rPr>
              <a:t>Vendar se je na določenih območjih Slovenije ta kulturna krajina ohranila. Med njih spada tudi del Slovenskih</a:t>
            </a:r>
            <a:r>
              <a:rPr lang="sl-SI" sz="1200" b="0" i="0" kern="1200" baseline="0" dirty="0" smtClean="0">
                <a:solidFill>
                  <a:schemeClr val="tx1"/>
                </a:solidFill>
                <a:effectLst/>
                <a:latin typeface="+mn-lt"/>
                <a:ea typeface="+mn-ea"/>
                <a:cs typeface="+mn-cs"/>
              </a:rPr>
              <a:t> goric, med Jakobskim in Jurovskim dolom. To območje je razglašeno za IBA oz. mednarodno pomembno območje za ptice, saj se nekatere vrste ptic tukaj </a:t>
            </a:r>
            <a:r>
              <a:rPr lang="sl-SI" sz="1200" b="0" i="0" kern="1200" dirty="0" smtClean="0">
                <a:solidFill>
                  <a:schemeClr val="tx1"/>
                </a:solidFill>
                <a:effectLst/>
                <a:latin typeface="+mn-lt"/>
                <a:ea typeface="+mn-ea"/>
                <a:cs typeface="+mn-cs"/>
              </a:rPr>
              <a:t>še danes in v primerjavi z Zahodno Evropo pojavljajo v visokih gostotah. Te vrste</a:t>
            </a:r>
            <a:r>
              <a:rPr lang="sl-SI" sz="1200" b="0" i="0" kern="1200" baseline="0" dirty="0" smtClean="0">
                <a:solidFill>
                  <a:schemeClr val="tx1"/>
                </a:solidFill>
                <a:effectLst/>
                <a:latin typeface="+mn-lt"/>
                <a:ea typeface="+mn-ea"/>
                <a:cs typeface="+mn-cs"/>
              </a:rPr>
              <a:t> bomo podrobneje pogledali v nadaljevanju.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solidFill>
                  <a:prstClr val="black"/>
                </a:solidFill>
              </a:rPr>
              <a:pPr/>
              <a:t>19</a:t>
            </a:fld>
            <a:endParaRPr lang="sl-SI">
              <a:solidFill>
                <a:prstClr val="black"/>
              </a:solidFill>
            </a:endParaRPr>
          </a:p>
        </p:txBody>
      </p:sp>
    </p:spTree>
    <p:extLst>
      <p:ext uri="{BB962C8B-B14F-4D97-AF65-F5344CB8AC3E}">
        <p14:creationId xmlns:p14="http://schemas.microsoft.com/office/powerpoint/2010/main" val="13236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Druge živali v kulturni</a:t>
            </a:r>
            <a:r>
              <a:rPr lang="sl-SI" baseline="0" dirty="0" smtClean="0"/>
              <a:t> krajini: zelena žaba, pajek križevec, stenica, bramor, veliki vrtni polž, krastača, kobilica, hrošč zlata minica, belouška, metulj lastovičar, kuščar zelenec, slepec.</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37</a:t>
            </a:fld>
            <a:endParaRPr lang="sl-SI"/>
          </a:p>
        </p:txBody>
      </p:sp>
    </p:spTree>
    <p:extLst>
      <p:ext uri="{BB962C8B-B14F-4D97-AF65-F5344CB8AC3E}">
        <p14:creationId xmlns:p14="http://schemas.microsoft.com/office/powerpoint/2010/main" val="515634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Zadnje čase so aktualni hoteli za žuželke. Ker uničujemo naravo do te mere, da mnoge živali več ne najdejo primernega bivališče ali prostora za razmnoževanje, jim</a:t>
            </a:r>
            <a:r>
              <a:rPr lang="sl-SI" baseline="0" dirty="0" smtClean="0"/>
              <a:t> lahko na vrtu ali v sadovnjaku ponudimo alternativo: v les izvrtamo različno debele luknje, zložimo skupaj par opek, ki imajo znotraj votle prostorčke, zvežemo v šope trstičje, manjše veje ali storže. Kmalu se bojo v luknje med njimi naselile pikapolonice, tenčičarice, strigalice, čmrlji in čebele.</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38</a:t>
            </a:fld>
            <a:endParaRPr lang="sl-SI"/>
          </a:p>
        </p:txBody>
      </p:sp>
    </p:spTree>
    <p:extLst>
      <p:ext uri="{BB962C8B-B14F-4D97-AF65-F5344CB8AC3E}">
        <p14:creationId xmlns:p14="http://schemas.microsoft.com/office/powerpoint/2010/main" val="244157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Zaradi</a:t>
            </a:r>
            <a:r>
              <a:rPr lang="sl-SI" baseline="0" dirty="0" smtClean="0"/>
              <a:t> izolacije stavb in zapiranja strešnih lin imajo tudi netopirji vedno manj zatočišč, kamor se skrijejo čez dan, ko niso aktivni. Vsi netopirji v Sloveniji so ogroženi in posledično zaščiteni, zato je njihovo preganjanje in pobijanje kaznivo. V tem koncu je najbližja kolonija netopirjev v cerkvi Sv. Marije v Jareninskem dolu. Netopirjem lahko tudi sami pomagamo z izdelavo netopirnic, ki jih namestimo na stavbo, drog ali drevo. Načrte za izdelavo gnezdilnic najdete na spletni strani Slovenskega društva za preučevanje in varstva netopirjev. Netopirji so namreč zelo koristni: prehranjujejo se samo z žuželkami in ostalimi členonožci – en osebek lahko poje na noč kar 2000 komarjev, njihovi iztrebki imenovani gvano pa so zelo kvalitetno  in predvsem naravno gnojilo.</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39</a:t>
            </a:fld>
            <a:endParaRPr lang="sl-SI"/>
          </a:p>
        </p:txBody>
      </p:sp>
    </p:spTree>
    <p:extLst>
      <p:ext uri="{BB962C8B-B14F-4D97-AF65-F5344CB8AC3E}">
        <p14:creationId xmlns:p14="http://schemas.microsoft.com/office/powerpoint/2010/main" val="2977077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Včasih gnezdilnico,</a:t>
            </a:r>
            <a:r>
              <a:rPr lang="sl-SI" baseline="0" dirty="0" smtClean="0"/>
              <a:t> namenjeno pticam zasede tudi kakšne druga žival: recimo netopir, podlesek, čmrlji ali veverica. Nikar jih ne preganjajmo, tudi njim uničujemo življenjski prostor in z veseljem so posvojile našo izdelano gnezdilnico. Rajši namenimo pticam še kakšno dodatno in pustimo „vsiljivce“ pri miru.</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40</a:t>
            </a:fld>
            <a:endParaRPr lang="sl-SI"/>
          </a:p>
        </p:txBody>
      </p:sp>
    </p:spTree>
    <p:extLst>
      <p:ext uri="{BB962C8B-B14F-4D97-AF65-F5344CB8AC3E}">
        <p14:creationId xmlns:p14="http://schemas.microsoft.com/office/powerpoint/2010/main" val="946021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Za konec pa še</a:t>
            </a:r>
            <a:r>
              <a:rPr lang="sl-SI" baseline="0" dirty="0" smtClean="0"/>
              <a:t> par fotografij, ko smo mi mladi sami izdelali gnezdilnice, jih pobarvali in namestili na drevesa v Jurovskem dolu. Naredili smo gnezdilnice s štirimi velikostmi vhodne odprtine: najmanjša s pikami je namenjena plavčku ali meniščku, malo večja na njeni levi je za veliko sinico, belovratega muharja ali vijeglavko, rdeče zeleno karirasta je namenjena velikemu skoviku ali škorcu, največja pa ima premer luknje dovolj velik za smrdokavro, čuka, goloba duplarja ali tako zelo ogroženo zlatovranko.</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41</a:t>
            </a:fld>
            <a:endParaRPr lang="sl-SI"/>
          </a:p>
        </p:txBody>
      </p:sp>
    </p:spTree>
    <p:extLst>
      <p:ext uri="{BB962C8B-B14F-4D97-AF65-F5344CB8AC3E}">
        <p14:creationId xmlns:p14="http://schemas.microsoft.com/office/powerpoint/2010/main" val="408134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Prva izmed</a:t>
            </a:r>
            <a:r>
              <a:rPr lang="sl-SI" baseline="0" dirty="0" smtClean="0"/>
              <a:t> predstavljenih ptic je zelena žolna. Je pretežno zelene barve, z rdečim temenom in izrazito črno masko. Prehranjuje se izključno z mravljami – z lepljivim jezikom pobira mravlje in bube iz mravljišča.  Ker so mravljišča pozimi zmrznjena, jih dosti pogine zaradi pomanjkanja hrane. Naseljuje odprte krajine in redke gozdove, pogosto gnezdi tudi v sadovnjakih, parkih in vrtovih s starim drevjem, kamor sama naredi duplo.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20</a:t>
            </a:fld>
            <a:endParaRPr lang="sl-SI"/>
          </a:p>
        </p:txBody>
      </p:sp>
    </p:spTree>
    <p:extLst>
      <p:ext uri="{BB962C8B-B14F-4D97-AF65-F5344CB8AC3E}">
        <p14:creationId xmlns:p14="http://schemas.microsoft.com/office/powerpoint/2010/main" val="224994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Smrdokavra je</a:t>
            </a:r>
            <a:r>
              <a:rPr lang="sl-SI" baseline="0" dirty="0" smtClean="0"/>
              <a:t> pretežno oranžno rjave barve, z izrazitimi črno belo črtastimi perutmi. Kljun je dolg in upognjen, na glavi pa ima veliko </a:t>
            </a:r>
            <a:r>
              <a:rPr lang="sl-SI" baseline="0" dirty="0" err="1" smtClean="0"/>
              <a:t>čopo</a:t>
            </a:r>
            <a:r>
              <a:rPr lang="sl-SI" baseline="0" dirty="0" smtClean="0"/>
              <a:t> oz. perjanico, ki jo lahko dvigne. Ime je smrdokavra dobila po smrdljivi tekočini, ki jo mladiči spustijo iz zadnjika, da preženejo vsiljivce iz gnezda. Gnezdi predvsem v odprti suhi kulturni krajini, kjer so ekstenzivni pašniki, vinogradi in stari sadovnjaki. Avgusta se začne seliti proti jugu, zimo preživi v afriških savanah. Močno jo ogroža predvsem izginjanje visokodebelnih sadovnjakov.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21</a:t>
            </a:fld>
            <a:endParaRPr lang="sl-SI"/>
          </a:p>
        </p:txBody>
      </p:sp>
    </p:spTree>
    <p:extLst>
      <p:ext uri="{BB962C8B-B14F-4D97-AF65-F5344CB8AC3E}">
        <p14:creationId xmlns:p14="http://schemas.microsoft.com/office/powerpoint/2010/main" val="373295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Pogorelček je manjša ptica pevka, za samca so značilne oranžne prsi in črn</a:t>
            </a:r>
            <a:r>
              <a:rPr lang="sl-SI" baseline="0" dirty="0" smtClean="0"/>
              <a:t> obraz, samica je obarvana v bolj nevtralne tone kot vidimo na manjši sliki. Gnezdi v odprtih gozdovih s starim, </a:t>
            </a:r>
            <a:r>
              <a:rPr lang="sl-SI" baseline="0" dirty="0" err="1" smtClean="0"/>
              <a:t>duplinastim</a:t>
            </a:r>
            <a:r>
              <a:rPr lang="sl-SI" baseline="0" dirty="0" smtClean="0"/>
              <a:t> drevjem, tudi v parkih, pokopališčih, vrtovih in starih sadovnjakih. Tako kot smrdokavro ga ogroža predvsem izginjanje visokodebelnih sadovnjakov in splošna </a:t>
            </a:r>
            <a:r>
              <a:rPr lang="sl-SI" baseline="0" dirty="0" err="1" smtClean="0"/>
              <a:t>kemizacija</a:t>
            </a:r>
            <a:r>
              <a:rPr lang="sl-SI" baseline="0" dirty="0" smtClean="0"/>
              <a:t> podeželja, zato njegovo število v Sloveniji naglo upada. </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22</a:t>
            </a:fld>
            <a:endParaRPr lang="sl-SI"/>
          </a:p>
        </p:txBody>
      </p:sp>
    </p:spTree>
    <p:extLst>
      <p:ext uri="{BB962C8B-B14F-4D97-AF65-F5344CB8AC3E}">
        <p14:creationId xmlns:p14="http://schemas.microsoft.com/office/powerpoint/2010/main" val="312665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Divja grlica je</a:t>
            </a:r>
            <a:r>
              <a:rPr lang="sl-SI" baseline="0" dirty="0" smtClean="0"/>
              <a:t> manj poznana sorodnica turške grlice, ki jo vidite na sliki spodaj v kotu. Podobni sta si po obliki in velikosti, le da ima divja grlica izrazit rjavo črn vzorec na perutih. Je prebivalka raznolike, polodprte obdelane pokrajine z mejicami in grmičevjem, pogosta je tudi v vinogradih in sadovnjakih. Je edina od evropskih golobov, ki se pozimi seli v Afriko.</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23</a:t>
            </a:fld>
            <a:endParaRPr lang="sl-SI"/>
          </a:p>
        </p:txBody>
      </p:sp>
    </p:spTree>
    <p:extLst>
      <p:ext uri="{BB962C8B-B14F-4D97-AF65-F5344CB8AC3E}">
        <p14:creationId xmlns:p14="http://schemas.microsoft.com/office/powerpoint/2010/main" val="22636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smtClean="0"/>
              <a:t>Samec</a:t>
            </a:r>
            <a:r>
              <a:rPr lang="sl-SI" baseline="0" dirty="0" smtClean="0"/>
              <a:t> rjavega srakoperja ima črno obrazno masko, sivo teme in rjave peruti, samica je grahasto rjave barve kot vidimo spodaj. Rjavi srakoper gnezdi v pokrajini z gozdnim robom, živimi mejami in trnastim grmičevjem, kamor nabada ulovljen plen. Pri nas ga ogroža predvsem sekanje mejic in sajenje monokultur. Pozimi se vrsta seli v vzhodno in južno Afriko.</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24</a:t>
            </a:fld>
            <a:endParaRPr lang="sl-SI"/>
          </a:p>
        </p:txBody>
      </p:sp>
    </p:spTree>
    <p:extLst>
      <p:ext uri="{BB962C8B-B14F-4D97-AF65-F5344CB8AC3E}">
        <p14:creationId xmlns:p14="http://schemas.microsoft.com/office/powerpoint/2010/main" val="233215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smtClean="0"/>
              <a:t>Rumeni strnad ima izrazito</a:t>
            </a:r>
            <a:r>
              <a:rPr lang="sl-SI" baseline="0" dirty="0" smtClean="0"/>
              <a:t> rumeno glavo in rjave proge po trebuhu in temnejše po perutih. </a:t>
            </a:r>
            <a:r>
              <a:rPr lang="sl-SI" sz="1200" b="0" i="0" kern="1200" dirty="0" smtClean="0">
                <a:solidFill>
                  <a:schemeClr val="tx1"/>
                </a:solidFill>
                <a:effectLst/>
                <a:latin typeface="+mn-lt"/>
                <a:ea typeface="+mn-ea"/>
                <a:cs typeface="+mn-cs"/>
              </a:rPr>
              <a:t>Pogost je v kulturni krajini,</a:t>
            </a:r>
            <a:r>
              <a:rPr lang="sl-SI" sz="1200" b="0" i="0" kern="1200" baseline="0" dirty="0" smtClean="0">
                <a:solidFill>
                  <a:schemeClr val="tx1"/>
                </a:solidFill>
                <a:effectLst/>
                <a:latin typeface="+mn-lt"/>
                <a:ea typeface="+mn-ea"/>
                <a:cs typeface="+mn-cs"/>
              </a:rPr>
              <a:t> na poljih </a:t>
            </a:r>
            <a:r>
              <a:rPr lang="sl-SI" sz="1200" b="0" i="0" kern="1200" dirty="0" smtClean="0">
                <a:solidFill>
                  <a:schemeClr val="tx1"/>
                </a:solidFill>
                <a:effectLst/>
                <a:latin typeface="+mn-lt"/>
                <a:ea typeface="+mn-ea"/>
                <a:cs typeface="+mn-cs"/>
              </a:rPr>
              <a:t>z </a:t>
            </a:r>
            <a:r>
              <a:rPr lang="sl-SI" sz="1200" b="0" i="0" u="none" strike="noStrike" kern="1200" dirty="0" smtClean="0">
                <a:solidFill>
                  <a:schemeClr val="tx1"/>
                </a:solidFill>
                <a:effectLst/>
                <a:latin typeface="+mn-lt"/>
                <a:ea typeface="+mn-ea"/>
                <a:cs typeface="+mn-cs"/>
              </a:rPr>
              <a:t>grmovjem</a:t>
            </a:r>
            <a:r>
              <a:rPr lang="sl-SI" sz="1200" b="0" i="0" kern="1200" dirty="0" smtClean="0">
                <a:solidFill>
                  <a:schemeClr val="tx1"/>
                </a:solidFill>
                <a:effectLst/>
                <a:latin typeface="+mn-lt"/>
                <a:ea typeface="+mn-ea"/>
                <a:cs typeface="+mn-cs"/>
              </a:rPr>
              <a:t>, ob robu gozdov in jasah, kjer na tleh išče hrano. Gnezdi prav tako na tleh. Populacija v zadnjih letih povsod po Evropi upada,</a:t>
            </a:r>
            <a:r>
              <a:rPr lang="sl-SI" sz="1200" b="0" i="0" kern="1200" baseline="0" dirty="0" smtClean="0">
                <a:solidFill>
                  <a:schemeClr val="tx1"/>
                </a:solidFill>
                <a:effectLst/>
                <a:latin typeface="+mn-lt"/>
                <a:ea typeface="+mn-ea"/>
                <a:cs typeface="+mn-cs"/>
              </a:rPr>
              <a:t> predvsem zaradi </a:t>
            </a:r>
            <a:endParaRPr lang="sl-SI" dirty="0" smtClean="0"/>
          </a:p>
          <a:p>
            <a:r>
              <a:rPr lang="sl-SI" sz="1200" b="0" i="0" kern="1200" dirty="0" err="1" smtClean="0">
                <a:solidFill>
                  <a:schemeClr val="tx1"/>
                </a:solidFill>
                <a:effectLst/>
                <a:latin typeface="+mn-lt"/>
                <a:ea typeface="+mn-ea"/>
                <a:cs typeface="+mn-cs"/>
              </a:rPr>
              <a:t>kemizacije</a:t>
            </a:r>
            <a:r>
              <a:rPr lang="sl-SI" sz="1200" b="0" i="0" kern="1200" dirty="0" smtClean="0">
                <a:solidFill>
                  <a:schemeClr val="tx1"/>
                </a:solidFill>
                <a:effectLst/>
                <a:latin typeface="+mn-lt"/>
                <a:ea typeface="+mn-ea"/>
                <a:cs typeface="+mn-cs"/>
              </a:rPr>
              <a:t> podeželja in intenzivnega kmetijstva.</a:t>
            </a: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25</a:t>
            </a:fld>
            <a:endParaRPr lang="sl-SI"/>
          </a:p>
        </p:txBody>
      </p:sp>
    </p:spTree>
    <p:extLst>
      <p:ext uri="{BB962C8B-B14F-4D97-AF65-F5344CB8AC3E}">
        <p14:creationId xmlns:p14="http://schemas.microsoft.com/office/powerpoint/2010/main" val="428277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smtClean="0"/>
              <a:t>Čeprav</a:t>
            </a:r>
            <a:r>
              <a:rPr lang="sl-SI" baseline="0" dirty="0" smtClean="0"/>
              <a:t> ime namiguje na kaj večjega, sodi veliki skovik med naše manjše sove. Barva perja je podobna barvi lubja, na glavi pa ima majhna ušesa. </a:t>
            </a:r>
            <a:r>
              <a:rPr lang="sl-SI" sz="1200" b="0" i="0" kern="1200" dirty="0" smtClean="0">
                <a:solidFill>
                  <a:schemeClr val="tx1"/>
                </a:solidFill>
                <a:effectLst/>
                <a:latin typeface="+mn-lt"/>
                <a:ea typeface="+mn-ea"/>
                <a:cs typeface="+mn-cs"/>
              </a:rPr>
              <a:t>Veliki skovik je toploljubna vrsta, ki za gnezdenje rad izbira topla prisojna pobočja v odprti ekstenzivno obdelani kulturni krajini. Za gnezdo si največkrat izbere dupla v starih visokodebelnih sadovnjakih, parkih, manjših redkih gozdičkih, drevesnih osamelcih ali celo opuščenih stavbah. Prehranjuje se z veliki žuželkami in tudi manjšimi talnimi organizmi: mišmi, deževniki in žabami. Je edina naša vrsta sove, ki se seli v podsaharsko Afriko</a:t>
            </a:r>
            <a:r>
              <a:rPr lang="sl-SI" sz="1200" b="0" i="0" kern="1200" baseline="0" dirty="0" smtClean="0">
                <a:solidFill>
                  <a:schemeClr val="tx1"/>
                </a:solidFill>
                <a:effectLst/>
                <a:latin typeface="+mn-lt"/>
                <a:ea typeface="+mn-ea"/>
                <a:cs typeface="+mn-cs"/>
              </a:rPr>
              <a:t> </a:t>
            </a:r>
            <a:r>
              <a:rPr lang="sl-SI" sz="1200" b="0" i="0" kern="1200" dirty="0" smtClean="0">
                <a:solidFill>
                  <a:schemeClr val="tx1"/>
                </a:solidFill>
                <a:effectLst/>
                <a:latin typeface="+mn-lt"/>
                <a:ea typeface="+mn-ea"/>
                <a:cs typeface="+mn-cs"/>
              </a:rPr>
              <a:t> in sicer izključno zaradi pomanjkanja hrane.</a:t>
            </a:r>
          </a:p>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p:txBody>
      </p:sp>
      <p:sp>
        <p:nvSpPr>
          <p:cNvPr id="4" name="Ograda številke diapozitiva 3"/>
          <p:cNvSpPr>
            <a:spLocks noGrp="1"/>
          </p:cNvSpPr>
          <p:nvPr>
            <p:ph type="sldNum" sz="quarter" idx="10"/>
          </p:nvPr>
        </p:nvSpPr>
        <p:spPr/>
        <p:txBody>
          <a:bodyPr/>
          <a:lstStyle/>
          <a:p>
            <a:fld id="{DE87C9B5-91D1-4CD5-A22B-B3D3DDB16563}" type="slidenum">
              <a:rPr lang="sl-SI" smtClean="0"/>
              <a:t>26</a:t>
            </a:fld>
            <a:endParaRPr lang="sl-SI"/>
          </a:p>
        </p:txBody>
      </p:sp>
    </p:spTree>
    <p:extLst>
      <p:ext uri="{BB962C8B-B14F-4D97-AF65-F5344CB8AC3E}">
        <p14:creationId xmlns:p14="http://schemas.microsoft.com/office/powerpoint/2010/main" val="248234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9C0B364F-506C-4C07-8EFA-3DAA75823B07}" type="datetimeFigureOut">
              <a:rPr lang="sl-SI" smtClean="0"/>
              <a:t>17.4.2015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33753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9C0B364F-506C-4C07-8EFA-3DAA75823B07}" type="datetimeFigureOut">
              <a:rPr lang="sl-SI" smtClean="0"/>
              <a:t>17.4.2015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163099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9C0B364F-506C-4C07-8EFA-3DAA75823B07}" type="datetimeFigureOut">
              <a:rPr lang="sl-SI" smtClean="0"/>
              <a:t>17.4.2015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2838908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69404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03933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112303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506115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83459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6672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421768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64640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9C0B364F-506C-4C07-8EFA-3DAA75823B07}" type="datetimeFigureOut">
              <a:rPr lang="sl-SI" smtClean="0"/>
              <a:t>17.4.2015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250984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037879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991312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80270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0B364F-506C-4C07-8EFA-3DAA75823B07}" type="datetimeFigureOut">
              <a:rPr lang="sl-SI" smtClean="0"/>
              <a:t>17.4.2015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388304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9C0B364F-506C-4C07-8EFA-3DAA75823B07}" type="datetimeFigureOut">
              <a:rPr lang="sl-SI" smtClean="0"/>
              <a:t>17.4.2015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159313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9C0B364F-506C-4C07-8EFA-3DAA75823B07}" type="datetimeFigureOut">
              <a:rPr lang="sl-SI" smtClean="0"/>
              <a:t>17.4.2015</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341801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9C0B364F-506C-4C07-8EFA-3DAA75823B07}" type="datetimeFigureOut">
              <a:rPr lang="sl-SI" smtClean="0"/>
              <a:t>17.4.2015</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4162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B364F-506C-4C07-8EFA-3DAA75823B07}" type="datetimeFigureOut">
              <a:rPr lang="sl-SI" smtClean="0"/>
              <a:t>17.4.2015</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352088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B364F-506C-4C07-8EFA-3DAA75823B07}" type="datetimeFigureOut">
              <a:rPr lang="sl-SI" smtClean="0"/>
              <a:t>17.4.2015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40964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B364F-506C-4C07-8EFA-3DAA75823B07}" type="datetimeFigureOut">
              <a:rPr lang="sl-SI" smtClean="0"/>
              <a:t>17.4.2015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066F0355-7B87-49C4-8C90-E9D543FD26AA}" type="slidenum">
              <a:rPr lang="sl-SI" smtClean="0"/>
              <a:t>‹#›</a:t>
            </a:fld>
            <a:endParaRPr lang="sl-SI"/>
          </a:p>
        </p:txBody>
      </p:sp>
    </p:spTree>
    <p:extLst>
      <p:ext uri="{BB962C8B-B14F-4D97-AF65-F5344CB8AC3E}">
        <p14:creationId xmlns:p14="http://schemas.microsoft.com/office/powerpoint/2010/main" val="40477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B364F-506C-4C07-8EFA-3DAA75823B07}" type="datetimeFigureOut">
              <a:rPr lang="sl-SI" smtClean="0"/>
              <a:t>17.4.2015</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F0355-7B87-49C4-8C90-E9D543FD26AA}" type="slidenum">
              <a:rPr lang="sl-SI" smtClean="0"/>
              <a:t>‹#›</a:t>
            </a:fld>
            <a:endParaRPr lang="sl-SI"/>
          </a:p>
        </p:txBody>
      </p:sp>
    </p:spTree>
    <p:extLst>
      <p:ext uri="{BB962C8B-B14F-4D97-AF65-F5344CB8AC3E}">
        <p14:creationId xmlns:p14="http://schemas.microsoft.com/office/powerpoint/2010/main" val="1045805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851F7-259D-4BFE-9410-01CE41C7FABC}" type="datetimeFigureOut">
              <a:rPr lang="sl-SI" smtClean="0">
                <a:solidFill>
                  <a:prstClr val="black">
                    <a:tint val="75000"/>
                  </a:prstClr>
                </a:solidFill>
              </a:rPr>
              <a:pPr/>
              <a:t>17.4.2015</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solidFill>
                <a:prstClr val="black">
                  <a:tint val="75000"/>
                </a:prstClr>
              </a:solidFill>
            </a:endParaRP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49232-7D06-4848-AD20-2D74F8BDDFB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20540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3.gi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g"/><Relationship Id="rId7" Type="http://schemas.openxmlformats.org/officeDocument/2006/relationships/image" Target="../media/image71.jpeg"/><Relationship Id="rId12" Type="http://schemas.openxmlformats.org/officeDocument/2006/relationships/image" Target="../media/image7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jp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g"/><Relationship Id="rId9" Type="http://schemas.openxmlformats.org/officeDocument/2006/relationships/image" Target="../media/image73.jpg"/></Relationships>
</file>

<file path=ppt/slides/_rels/slide37.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g"/><Relationship Id="rId7" Type="http://schemas.openxmlformats.org/officeDocument/2006/relationships/image" Target="../media/image81.jpeg"/><Relationship Id="rId12" Type="http://schemas.openxmlformats.org/officeDocument/2006/relationships/image" Target="../media/image8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eg"/><Relationship Id="rId14" Type="http://schemas.openxmlformats.org/officeDocument/2006/relationships/image" Target="../media/image88.jpg"/></Relationships>
</file>

<file path=ppt/slides/_rels/slide3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eg"/><Relationship Id="rId7" Type="http://schemas.openxmlformats.org/officeDocument/2006/relationships/image" Target="../media/image9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51063"/>
            <a:ext cx="7772400" cy="1470025"/>
          </a:xfrm>
        </p:spPr>
        <p:txBody>
          <a:bodyPr>
            <a:normAutofit fontScale="90000"/>
          </a:bodyPr>
          <a:lstStyle/>
          <a:p>
            <a:r>
              <a:rPr lang="sl-SI" sz="3100" dirty="0" smtClean="0">
                <a:effectLst>
                  <a:outerShdw blurRad="38100" dist="38100" dir="2700000" algn="tl">
                    <a:srgbClr val="000000">
                      <a:alpha val="43137"/>
                    </a:srgbClr>
                  </a:outerShdw>
                </a:effectLst>
              </a:rPr>
              <a:t>KULTURNA KRAJINA DOLOV</a:t>
            </a:r>
            <a:br>
              <a:rPr lang="sl-SI" sz="3100" dirty="0" smtClean="0">
                <a:effectLst>
                  <a:outerShdw blurRad="38100" dist="38100" dir="2700000" algn="tl">
                    <a:srgbClr val="000000">
                      <a:alpha val="43137"/>
                    </a:srgbClr>
                  </a:outerShdw>
                </a:effectLst>
              </a:rPr>
            </a:br>
            <a:r>
              <a:rPr lang="sl-SI" sz="3100" dirty="0" smtClean="0">
                <a:effectLst>
                  <a:outerShdw blurRad="38100" dist="38100" dir="2700000" algn="tl">
                    <a:srgbClr val="000000">
                      <a:alpha val="43137"/>
                    </a:srgbClr>
                  </a:outerShdw>
                </a:effectLst>
              </a:rPr>
              <a:t>TRAVNIŠKI SADOVNJAKI</a:t>
            </a:r>
            <a:br>
              <a:rPr lang="sl-SI" sz="3100" dirty="0" smtClean="0">
                <a:effectLst>
                  <a:outerShdw blurRad="38100" dist="38100" dir="2700000" algn="tl">
                    <a:srgbClr val="000000">
                      <a:alpha val="43137"/>
                    </a:srgbClr>
                  </a:outerShdw>
                </a:effectLst>
              </a:rPr>
            </a:br>
            <a:r>
              <a:rPr lang="sl-SI" sz="3100" dirty="0" smtClean="0">
                <a:effectLst>
                  <a:outerShdw blurRad="38100" dist="38100" dir="2700000" algn="tl">
                    <a:srgbClr val="000000">
                      <a:alpha val="43137"/>
                    </a:srgbClr>
                  </a:outerShdw>
                </a:effectLst>
              </a:rPr>
              <a:t>PTICE KULTURNE KRAJINE</a:t>
            </a:r>
            <a:r>
              <a:rPr lang="sl-SI" sz="2800" dirty="0" smtClean="0">
                <a:effectLst>
                  <a:outerShdw blurRad="38100" dist="38100" dir="2700000" algn="tl">
                    <a:srgbClr val="000000">
                      <a:alpha val="43137"/>
                    </a:srgbClr>
                  </a:outerShdw>
                </a:effectLst>
              </a:rPr>
              <a:t/>
            </a:r>
            <a:br>
              <a:rPr lang="sl-SI" sz="2800" dirty="0" smtClean="0">
                <a:effectLst>
                  <a:outerShdw blurRad="38100" dist="38100" dir="2700000" algn="tl">
                    <a:srgbClr val="000000">
                      <a:alpha val="43137"/>
                    </a:srgbClr>
                  </a:outerShdw>
                </a:effectLst>
              </a:rPr>
            </a:br>
            <a:r>
              <a:rPr lang="sl-SI" sz="2800" dirty="0" smtClean="0">
                <a:effectLst>
                  <a:outerShdw blurRad="38100" dist="38100" dir="2700000" algn="tl">
                    <a:srgbClr val="000000">
                      <a:alpha val="43137"/>
                    </a:srgbClr>
                  </a:outerShdw>
                </a:effectLst>
              </a:rPr>
              <a:t/>
            </a:r>
            <a:br>
              <a:rPr lang="sl-SI" sz="2800" dirty="0" smtClean="0">
                <a:effectLst>
                  <a:outerShdw blurRad="38100" dist="38100" dir="2700000" algn="tl">
                    <a:srgbClr val="000000">
                      <a:alpha val="43137"/>
                    </a:srgbClr>
                  </a:outerShdw>
                </a:effectLst>
              </a:rPr>
            </a:br>
            <a:endParaRPr lang="sl-SI" sz="1800" dirty="0">
              <a:effectLst>
                <a:outerShdw blurRad="38100" dist="38100" dir="2700000" algn="tl">
                  <a:srgbClr val="000000">
                    <a:alpha val="43137"/>
                  </a:srgbClr>
                </a:outerShdw>
              </a:effectLst>
            </a:endParaRPr>
          </a:p>
        </p:txBody>
      </p:sp>
      <p:sp>
        <p:nvSpPr>
          <p:cNvPr id="5" name="Subtitle 2"/>
          <p:cNvSpPr txBox="1">
            <a:spLocks/>
          </p:cNvSpPr>
          <p:nvPr/>
        </p:nvSpPr>
        <p:spPr>
          <a:xfrm>
            <a:off x="2060104" y="5661248"/>
            <a:ext cx="5144616" cy="6229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sl-SI" sz="1400" dirty="0" smtClean="0"/>
              <a:t>Anja Logar, u.d.i.k.a.</a:t>
            </a:r>
          </a:p>
          <a:p>
            <a:r>
              <a:rPr lang="sl-SI" sz="1400" dirty="0" smtClean="0"/>
              <a:t>Katja Logar, u.d.b.</a:t>
            </a:r>
          </a:p>
          <a:p>
            <a:endParaRPr lang="sl-SI" dirty="0"/>
          </a:p>
        </p:txBody>
      </p:sp>
    </p:spTree>
    <p:extLst>
      <p:ext uri="{BB962C8B-B14F-4D97-AF65-F5344CB8AC3E}">
        <p14:creationId xmlns:p14="http://schemas.microsoft.com/office/powerpoint/2010/main" val="1861122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ZGODOVINA SADJARSTVA</a:t>
            </a:r>
            <a:endParaRPr lang="sl-SI" sz="2800" dirty="0"/>
          </a:p>
        </p:txBody>
      </p:sp>
      <p:sp>
        <p:nvSpPr>
          <p:cNvPr id="3" name="Content Placeholder 2"/>
          <p:cNvSpPr>
            <a:spLocks noGrp="1"/>
          </p:cNvSpPr>
          <p:nvPr>
            <p:ph idx="1"/>
          </p:nvPr>
        </p:nvSpPr>
        <p:spPr>
          <a:xfrm>
            <a:off x="446856" y="1412776"/>
            <a:ext cx="8229600" cy="3888432"/>
          </a:xfrm>
        </p:spPr>
        <p:txBody>
          <a:bodyPr>
            <a:normAutofit/>
          </a:bodyPr>
          <a:lstStyle/>
          <a:p>
            <a:r>
              <a:rPr lang="sl-SI" sz="1800" dirty="0" smtClean="0"/>
              <a:t>„</a:t>
            </a:r>
            <a:r>
              <a:rPr lang="sl-SI" sz="1800" dirty="0" err="1"/>
              <a:t>P</a:t>
            </a:r>
            <a:r>
              <a:rPr lang="sl-SI" sz="1800" dirty="0" err="1" smtClean="0"/>
              <a:t>otopljenost</a:t>
            </a:r>
            <a:r>
              <a:rPr lang="sl-SI" sz="1800" dirty="0"/>
              <a:t>“ vasi v sadno drevje že v razsvetljenstvu</a:t>
            </a:r>
          </a:p>
          <a:p>
            <a:r>
              <a:rPr lang="sl-SI" sz="1800" dirty="0" smtClean="0"/>
              <a:t>Marija </a:t>
            </a:r>
            <a:r>
              <a:rPr lang="sl-SI" sz="1800" dirty="0"/>
              <a:t>T</a:t>
            </a:r>
            <a:r>
              <a:rPr lang="sl-SI" sz="1800" dirty="0" smtClean="0"/>
              <a:t>erezija uvedla zasajevanje jablanovih dreves ob cestah</a:t>
            </a:r>
          </a:p>
          <a:p>
            <a:r>
              <a:rPr lang="sl-SI" sz="1800" dirty="0" smtClean="0"/>
              <a:t>V času Jožefa II. kmečke mladoporočence spodbujali k zasajanju sadnih dreves</a:t>
            </a:r>
          </a:p>
          <a:p>
            <a:r>
              <a:rPr lang="sl-SI" sz="1800" dirty="0" smtClean="0"/>
              <a:t>Začetki strokovnega sadjarstva v sredini 18. stoletja, razcvet v 19. stoletju</a:t>
            </a:r>
          </a:p>
          <a:p>
            <a:r>
              <a:rPr lang="sl-SI" sz="1800" dirty="0"/>
              <a:t>U</a:t>
            </a:r>
            <a:r>
              <a:rPr lang="sl-SI" sz="1800" dirty="0" smtClean="0"/>
              <a:t>stanovitev drevesnic in brezplačno razdeljevanje sadik</a:t>
            </a:r>
          </a:p>
          <a:p>
            <a:r>
              <a:rPr lang="sl-SI" sz="1800" dirty="0" smtClean="0"/>
              <a:t>50. leta 20. stoletja pride iz Amerika trend škropljenja</a:t>
            </a:r>
          </a:p>
          <a:p>
            <a:r>
              <a:rPr lang="sl-SI" sz="1800" dirty="0" smtClean="0"/>
              <a:t>Sušenje starih dreves in saditev novih, manj odpornih in odvisnih od škropiv</a:t>
            </a:r>
          </a:p>
          <a:p>
            <a:r>
              <a:rPr lang="sl-SI" sz="1800" dirty="0" smtClean="0"/>
              <a:t>Po letu 1970 pridelava v rokah pridelovalnih zadrug, cepljenje na nizko rastoče podlage in množični propad visokodebelnih dreves</a:t>
            </a:r>
          </a:p>
          <a:p>
            <a:r>
              <a:rPr lang="sl-SI" sz="1800" dirty="0" smtClean="0"/>
              <a:t>Izboljšanje stanja po letu 1980 (spet se vzpostavi zasebna pridelava)</a:t>
            </a:r>
          </a:p>
          <a:p>
            <a:endParaRPr lang="sl-SI" sz="1800" dirty="0" smtClean="0"/>
          </a:p>
          <a:p>
            <a:pPr marL="0" indent="0">
              <a:buNone/>
            </a:pPr>
            <a:endParaRPr lang="sl-SI" dirty="0"/>
          </a:p>
        </p:txBody>
      </p:sp>
      <p:pic>
        <p:nvPicPr>
          <p:cNvPr id="7169" name="Picture 1" descr="D:\Anja preinstalacija 13.6\anja\PROJEKTI A\Predavanje dol in visokodebelni sadovnjaki\sadovnjak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9" t="55059" r="1197" b="8085"/>
          <a:stretch/>
        </p:blipFill>
        <p:spPr bwMode="auto">
          <a:xfrm>
            <a:off x="1115616" y="4725144"/>
            <a:ext cx="6912768" cy="186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994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1880" y="649092"/>
            <a:ext cx="5279382" cy="270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573016"/>
            <a:ext cx="5279382" cy="270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4044" y="692696"/>
            <a:ext cx="2871812" cy="369332"/>
          </a:xfrm>
          <a:prstGeom prst="rect">
            <a:avLst/>
          </a:prstGeom>
        </p:spPr>
        <p:txBody>
          <a:bodyPr wrap="none">
            <a:spAutoFit/>
          </a:bodyPr>
          <a:lstStyle/>
          <a:p>
            <a:r>
              <a:rPr lang="sl-SI" dirty="0"/>
              <a:t>Franciscejski kataster (1824) </a:t>
            </a:r>
          </a:p>
        </p:txBody>
      </p:sp>
      <p:sp>
        <p:nvSpPr>
          <p:cNvPr id="7" name="Rectangle 6"/>
          <p:cNvSpPr/>
          <p:nvPr/>
        </p:nvSpPr>
        <p:spPr>
          <a:xfrm>
            <a:off x="432822" y="3615284"/>
            <a:ext cx="2180469" cy="369332"/>
          </a:xfrm>
          <a:prstGeom prst="rect">
            <a:avLst/>
          </a:prstGeom>
        </p:spPr>
        <p:txBody>
          <a:bodyPr wrap="none">
            <a:spAutoFit/>
          </a:bodyPr>
          <a:lstStyle/>
          <a:p>
            <a:r>
              <a:rPr lang="sl-SI" dirty="0" smtClean="0"/>
              <a:t>Današnja raba(2011) </a:t>
            </a:r>
            <a:endParaRPr lang="sl-SI" dirty="0"/>
          </a:p>
        </p:txBody>
      </p:sp>
    </p:spTree>
    <p:extLst>
      <p:ext uri="{BB962C8B-B14F-4D97-AF65-F5344CB8AC3E}">
        <p14:creationId xmlns:p14="http://schemas.microsoft.com/office/powerpoint/2010/main" val="2601371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POMEN IN VLOGA SADOVNJAKOV</a:t>
            </a:r>
            <a:endParaRPr lang="sl-SI" sz="2800" dirty="0"/>
          </a:p>
        </p:txBody>
      </p:sp>
      <p:sp>
        <p:nvSpPr>
          <p:cNvPr id="3" name="Content Placeholder 2"/>
          <p:cNvSpPr>
            <a:spLocks noGrp="1"/>
          </p:cNvSpPr>
          <p:nvPr>
            <p:ph idx="1"/>
          </p:nvPr>
        </p:nvSpPr>
        <p:spPr>
          <a:xfrm>
            <a:off x="457200" y="1484784"/>
            <a:ext cx="8229600" cy="4641379"/>
          </a:xfrm>
        </p:spPr>
        <p:txBody>
          <a:bodyPr>
            <a:normAutofit/>
          </a:bodyPr>
          <a:lstStyle/>
          <a:p>
            <a:r>
              <a:rPr lang="sl-SI" sz="1800" dirty="0"/>
              <a:t>V</a:t>
            </a:r>
            <a:r>
              <a:rPr lang="sl-SI" sz="1800" dirty="0" smtClean="0"/>
              <a:t> neposredni bližini domačij, na strmejših legah, na kmetijsko neugodnih zemljiščih ali zemljiščih, težkih za obdelavo</a:t>
            </a:r>
          </a:p>
          <a:p>
            <a:r>
              <a:rPr lang="sl-SI" sz="1800" dirty="0" smtClean="0"/>
              <a:t>Varstvena </a:t>
            </a:r>
            <a:r>
              <a:rPr lang="sl-SI" sz="1800" dirty="0" err="1" smtClean="0"/>
              <a:t>protierozijska</a:t>
            </a:r>
            <a:r>
              <a:rPr lang="sl-SI" sz="1800" dirty="0" smtClean="0"/>
              <a:t> vloga na strmih terenih</a:t>
            </a:r>
          </a:p>
          <a:p>
            <a:r>
              <a:rPr lang="sl-SI" sz="1800" dirty="0" smtClean="0"/>
              <a:t>Zadrževanje vlage v tleh, blaženje moči vetra</a:t>
            </a:r>
          </a:p>
          <a:p>
            <a:r>
              <a:rPr lang="sl-SI" sz="1800" dirty="0" smtClean="0"/>
              <a:t>Sadno drevje manj zahtevno od vinske trte, nad mejo temperaturnega obrata v času cvetenja varno pred zmrzaljo</a:t>
            </a:r>
          </a:p>
          <a:p>
            <a:r>
              <a:rPr lang="sl-SI" sz="1800" dirty="0" smtClean="0"/>
              <a:t>Ugodna mikroklima, čistejše ozračje</a:t>
            </a:r>
          </a:p>
          <a:p>
            <a:pPr marL="0" indent="0">
              <a:buNone/>
            </a:pPr>
            <a:endParaRPr lang="sl-SI" sz="1800" dirty="0" smtClean="0"/>
          </a:p>
          <a:p>
            <a:endParaRPr lang="sl-SI" sz="1800" dirty="0" smtClean="0"/>
          </a:p>
          <a:p>
            <a:endParaRPr lang="sl-SI" sz="2000" dirty="0" smtClean="0"/>
          </a:p>
          <a:p>
            <a:endParaRPr lang="sl-SI" sz="2000" dirty="0" smtClean="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3334100" y="4042062"/>
            <a:ext cx="2671579" cy="1778781"/>
          </a:xfrm>
          <a:prstGeom prst="rect">
            <a:avLst/>
          </a:prstGeom>
          <a:solidFill>
            <a:srgbClr val="FFFFFF"/>
          </a:solidFill>
          <a:ln>
            <a:noFill/>
          </a:ln>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042062"/>
            <a:ext cx="2635555" cy="1763203"/>
          </a:xfrm>
          <a:prstGeom prst="rect">
            <a:avLst/>
          </a:prstGeom>
          <a:solidFill>
            <a:srgbClr val="FFFFFF"/>
          </a:solid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42063"/>
            <a:ext cx="2719285" cy="1800200"/>
          </a:xfrm>
          <a:prstGeom prst="rect">
            <a:avLst/>
          </a:prstGeom>
          <a:solidFill>
            <a:srgbClr val="FFFFFF"/>
          </a:solidFill>
          <a:ln>
            <a:noFill/>
          </a:ln>
        </p:spPr>
      </p:pic>
    </p:spTree>
    <p:extLst>
      <p:ext uri="{BB962C8B-B14F-4D97-AF65-F5344CB8AC3E}">
        <p14:creationId xmlns:p14="http://schemas.microsoft.com/office/powerpoint/2010/main" val="2930848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POMEN IN VLOGA SADOVNJAKOV</a:t>
            </a:r>
            <a:endParaRPr lang="sl-SI" sz="2800" dirty="0"/>
          </a:p>
        </p:txBody>
      </p:sp>
      <p:sp>
        <p:nvSpPr>
          <p:cNvPr id="3" name="Content Placeholder 2"/>
          <p:cNvSpPr>
            <a:spLocks noGrp="1"/>
          </p:cNvSpPr>
          <p:nvPr>
            <p:ph idx="1"/>
          </p:nvPr>
        </p:nvSpPr>
        <p:spPr>
          <a:xfrm>
            <a:off x="457200" y="1484784"/>
            <a:ext cx="8229600" cy="4641379"/>
          </a:xfrm>
        </p:spPr>
        <p:txBody>
          <a:bodyPr>
            <a:normAutofit/>
          </a:bodyPr>
          <a:lstStyle/>
          <a:p>
            <a:r>
              <a:rPr lang="sl-SI" sz="1800" dirty="0" smtClean="0"/>
              <a:t>Sadovnjak kot izpeljava obdelovalnih površin v naselje</a:t>
            </a:r>
          </a:p>
          <a:p>
            <a:r>
              <a:rPr lang="sl-SI" sz="1800" dirty="0" smtClean="0"/>
              <a:t>Postopen, organski prehod med arhitekturo in pridelovalno krajino</a:t>
            </a:r>
          </a:p>
          <a:p>
            <a:r>
              <a:rPr lang="sl-SI" sz="1800" dirty="0" smtClean="0"/>
              <a:t>Vnašanje dinamike v prostor</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36912"/>
            <a:ext cx="7128792" cy="3616629"/>
          </a:xfrm>
          <a:prstGeom prst="rect">
            <a:avLst/>
          </a:prstGeom>
          <a:solidFill>
            <a:srgbClr val="FFFFFF"/>
          </a:solidFill>
          <a:ln>
            <a:noFill/>
          </a:ln>
        </p:spPr>
      </p:pic>
    </p:spTree>
    <p:extLst>
      <p:ext uri="{BB962C8B-B14F-4D97-AF65-F5344CB8AC3E}">
        <p14:creationId xmlns:p14="http://schemas.microsoft.com/office/powerpoint/2010/main" val="12686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POMEN IN VLOGA SADOVNJAKOV</a:t>
            </a:r>
            <a:endParaRPr lang="sl-SI" sz="2800" dirty="0"/>
          </a:p>
        </p:txBody>
      </p:sp>
      <p:sp>
        <p:nvSpPr>
          <p:cNvPr id="3" name="Content Placeholder 2"/>
          <p:cNvSpPr>
            <a:spLocks noGrp="1"/>
          </p:cNvSpPr>
          <p:nvPr>
            <p:ph idx="1"/>
          </p:nvPr>
        </p:nvSpPr>
        <p:spPr>
          <a:xfrm>
            <a:off x="457200" y="1484784"/>
            <a:ext cx="8229600" cy="4641379"/>
          </a:xfrm>
        </p:spPr>
        <p:txBody>
          <a:bodyPr>
            <a:normAutofit/>
          </a:bodyPr>
          <a:lstStyle/>
          <a:p>
            <a:r>
              <a:rPr lang="sl-SI" sz="1800" dirty="0" smtClean="0"/>
              <a:t>Estetski pomen in doživljajski pomen (belo cvetje spomladi)</a:t>
            </a:r>
          </a:p>
          <a:p>
            <a:r>
              <a:rPr lang="sl-SI" sz="1800" dirty="0" smtClean="0"/>
              <a:t>Ena najbolj prepoznavnih krajinskih prvin v </a:t>
            </a:r>
            <a:r>
              <a:rPr lang="sl-SI" sz="1800" dirty="0"/>
              <a:t>S</a:t>
            </a:r>
            <a:r>
              <a:rPr lang="sl-SI" sz="1800" dirty="0" smtClean="0"/>
              <a:t>loveniji, celo bolj kot kozolci in cerkve na vzpetinah</a:t>
            </a:r>
          </a:p>
          <a:p>
            <a:r>
              <a:rPr lang="sl-SI" sz="1800" dirty="0" smtClean="0"/>
              <a:t>Dragoceni element kulturne krajine in dediščine</a:t>
            </a:r>
          </a:p>
          <a:p>
            <a:r>
              <a:rPr lang="sl-SI" sz="1800" dirty="0" smtClean="0"/>
              <a:t>Zelo pomembna tudi njihova biotska funkcija</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48196" y="3284984"/>
            <a:ext cx="4286999" cy="2857500"/>
          </a:xfrm>
          <a:prstGeom prst="rect">
            <a:avLst/>
          </a:prstGeom>
          <a:solidFill>
            <a:srgbClr val="FFFFFF"/>
          </a:solidFill>
          <a:ln>
            <a:noFill/>
          </a:ln>
        </p:spPr>
      </p:pic>
      <p:pic>
        <p:nvPicPr>
          <p:cNvPr id="4100" name="Picture 4" descr="http://gump.vojnik.si/tocke/tocka_21/sadovnjak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28498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941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POMEN IN VLOGA SADOVNJAKOV</a:t>
            </a:r>
            <a:endParaRPr lang="sl-SI" sz="2800" dirty="0"/>
          </a:p>
        </p:txBody>
      </p:sp>
      <p:sp>
        <p:nvSpPr>
          <p:cNvPr id="3" name="Content Placeholder 2"/>
          <p:cNvSpPr>
            <a:spLocks noGrp="1"/>
          </p:cNvSpPr>
          <p:nvPr>
            <p:ph idx="1"/>
          </p:nvPr>
        </p:nvSpPr>
        <p:spPr>
          <a:xfrm>
            <a:off x="457200" y="1484784"/>
            <a:ext cx="8229600" cy="4641379"/>
          </a:xfrm>
        </p:spPr>
        <p:txBody>
          <a:bodyPr>
            <a:normAutofit/>
          </a:bodyPr>
          <a:lstStyle/>
          <a:p>
            <a:r>
              <a:rPr lang="sl-SI" sz="1800" dirty="0" smtClean="0"/>
              <a:t>Pomemben element kulturne krajine dolov</a:t>
            </a:r>
          </a:p>
          <a:p>
            <a:r>
              <a:rPr lang="sl-SI" sz="1800" dirty="0" smtClean="0"/>
              <a:t>Še vedno visoko število starih dreves (izbor odpornejših sort)</a:t>
            </a:r>
          </a:p>
          <a:p>
            <a:r>
              <a:rPr lang="sl-SI" sz="1800" dirty="0" smtClean="0"/>
              <a:t>Sadno drevje nekoč okoli sleherne domačije</a:t>
            </a:r>
            <a:r>
              <a:rPr lang="sl-SI" sz="1800" dirty="0"/>
              <a:t> </a:t>
            </a:r>
            <a:r>
              <a:rPr lang="sl-SI" sz="1800" dirty="0" smtClean="0"/>
              <a:t>- sadje </a:t>
            </a:r>
            <a:r>
              <a:rPr lang="sl-SI" sz="1800" dirty="0"/>
              <a:t>vedno pri roki, </a:t>
            </a:r>
            <a:r>
              <a:rPr lang="sl-SI" sz="1800" dirty="0" smtClean="0"/>
              <a:t> varovanje pred pripeko</a:t>
            </a:r>
          </a:p>
          <a:p>
            <a:r>
              <a:rPr lang="sl-SI" sz="1800" dirty="0" smtClean="0"/>
              <a:t>socialna funkcija – zbiranje ljudi pod drevesi</a:t>
            </a:r>
          </a:p>
          <a:p>
            <a:r>
              <a:rPr lang="sl-SI" sz="1800" dirty="0" smtClean="0"/>
              <a:t>Ohranitev sadovnjakov nujna za ohranitev tradicionalne kulturne krajine dolov</a:t>
            </a:r>
          </a:p>
          <a:p>
            <a:endParaRPr lang="sl-SI" sz="1800" dirty="0" smtClean="0"/>
          </a:p>
          <a:p>
            <a:endParaRPr lang="sl-SI" sz="1800" dirty="0" smtClean="0"/>
          </a:p>
          <a:p>
            <a:endParaRPr lang="sl-SI" sz="2000" dirty="0" smtClean="0"/>
          </a:p>
          <a:p>
            <a:endParaRPr lang="sl-SI" sz="2000"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6"/>
            <a:ext cx="8136904" cy="290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93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OBNOVA SADOVNJAKA</a:t>
            </a:r>
            <a:endParaRPr lang="sl-SI" sz="2800" dirty="0"/>
          </a:p>
        </p:txBody>
      </p:sp>
      <p:sp>
        <p:nvSpPr>
          <p:cNvPr id="3" name="Content Placeholder 2"/>
          <p:cNvSpPr>
            <a:spLocks noGrp="1"/>
          </p:cNvSpPr>
          <p:nvPr>
            <p:ph idx="1"/>
          </p:nvPr>
        </p:nvSpPr>
        <p:spPr>
          <a:xfrm>
            <a:off x="457200" y="1484784"/>
            <a:ext cx="8229600" cy="4641379"/>
          </a:xfrm>
        </p:spPr>
        <p:txBody>
          <a:bodyPr>
            <a:normAutofit/>
          </a:bodyPr>
          <a:lstStyle/>
          <a:p>
            <a:r>
              <a:rPr lang="sl-SI" sz="1800" dirty="0"/>
              <a:t>O</a:t>
            </a:r>
            <a:r>
              <a:rPr lang="sl-SI" sz="1800" dirty="0" smtClean="0"/>
              <a:t>gled </a:t>
            </a:r>
            <a:r>
              <a:rPr lang="sl-SI" sz="1800" dirty="0" smtClean="0"/>
              <a:t>terena, zakoličenje, razmik najmanj 7 metrov!</a:t>
            </a:r>
          </a:p>
          <a:p>
            <a:r>
              <a:rPr lang="sl-SI" sz="1800" dirty="0" smtClean="0"/>
              <a:t>Jame velikosti 70 x 70 x 70 cm</a:t>
            </a:r>
          </a:p>
          <a:p>
            <a:r>
              <a:rPr lang="sl-SI" sz="1800" dirty="0" smtClean="0"/>
              <a:t>Zgornjo rodovitno plast na en kup, spodnjo ilovnato na drugega</a:t>
            </a:r>
          </a:p>
          <a:p>
            <a:r>
              <a:rPr lang="sl-SI" sz="1800" dirty="0" smtClean="0"/>
              <a:t>Dodatek črnega vrtnega humusa</a:t>
            </a:r>
            <a:endParaRPr lang="sl-SI" sz="1800" dirty="0"/>
          </a:p>
        </p:txBody>
      </p:sp>
      <p:pic>
        <p:nvPicPr>
          <p:cNvPr id="6" name="Picture 5" descr="P1100592 (Lar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911" y="3071510"/>
            <a:ext cx="4026553" cy="3016354"/>
          </a:xfrm>
          <a:prstGeom prst="rect">
            <a:avLst/>
          </a:prstGeom>
          <a:noFill/>
          <a:ln>
            <a:noFill/>
          </a:ln>
        </p:spPr>
      </p:pic>
      <p:pic>
        <p:nvPicPr>
          <p:cNvPr id="11266" name="Picture 2" descr="D:\Anja preinstalacija 13.6\anja\PROJEKTI A\Predavanje dol in visokodebelni sadovnjaki\NAtasa slike\slike 2., 3. delavnica\Kopija od P1100571 (Custom) (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39" y="3071510"/>
            <a:ext cx="4028639" cy="302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242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OBNOVA SADOVNJAKA</a:t>
            </a:r>
            <a:endParaRPr lang="sl-SI" sz="2800" dirty="0"/>
          </a:p>
        </p:txBody>
      </p:sp>
      <p:sp>
        <p:nvSpPr>
          <p:cNvPr id="3" name="Content Placeholder 2"/>
          <p:cNvSpPr>
            <a:spLocks noGrp="1"/>
          </p:cNvSpPr>
          <p:nvPr>
            <p:ph idx="1"/>
          </p:nvPr>
        </p:nvSpPr>
        <p:spPr>
          <a:xfrm>
            <a:off x="457200" y="1340768"/>
            <a:ext cx="8229600" cy="4641379"/>
          </a:xfrm>
        </p:spPr>
        <p:txBody>
          <a:bodyPr>
            <a:normAutofit/>
          </a:bodyPr>
          <a:lstStyle/>
          <a:p>
            <a:r>
              <a:rPr lang="sl-SI" sz="1800" dirty="0" smtClean="0"/>
              <a:t>Izbor sadik iz matične drevesnice Kozjanskega parka: štajerski </a:t>
            </a:r>
            <a:r>
              <a:rPr lang="sl-SI" sz="1800" dirty="0" err="1" smtClean="0"/>
              <a:t>mošancelj</a:t>
            </a:r>
            <a:r>
              <a:rPr lang="sl-SI" sz="1800" dirty="0"/>
              <a:t> </a:t>
            </a:r>
            <a:r>
              <a:rPr lang="sl-SI" sz="1800" dirty="0" smtClean="0"/>
              <a:t>(</a:t>
            </a:r>
            <a:r>
              <a:rPr lang="sl-SI" sz="1800" dirty="0" err="1" smtClean="0"/>
              <a:t>mošanček</a:t>
            </a:r>
            <a:r>
              <a:rPr lang="sl-SI" sz="1800" dirty="0" smtClean="0"/>
              <a:t>), kanadska </a:t>
            </a:r>
            <a:r>
              <a:rPr lang="sl-SI" sz="1800" dirty="0" err="1" smtClean="0"/>
              <a:t>reneta</a:t>
            </a:r>
            <a:r>
              <a:rPr lang="sl-SI" sz="1800" dirty="0" smtClean="0"/>
              <a:t> (</a:t>
            </a:r>
            <a:r>
              <a:rPr lang="sl-SI" sz="1800" dirty="0" err="1" smtClean="0"/>
              <a:t>kanadka</a:t>
            </a:r>
            <a:r>
              <a:rPr lang="sl-SI" sz="1800" dirty="0" smtClean="0"/>
              <a:t>), </a:t>
            </a:r>
            <a:r>
              <a:rPr lang="sl-SI" sz="1800" dirty="0" err="1" smtClean="0"/>
              <a:t>boskopski</a:t>
            </a:r>
            <a:r>
              <a:rPr lang="sl-SI" sz="1800" dirty="0" smtClean="0"/>
              <a:t> </a:t>
            </a:r>
            <a:r>
              <a:rPr lang="sl-SI" sz="1800" dirty="0" err="1" smtClean="0"/>
              <a:t>kosmač</a:t>
            </a:r>
            <a:r>
              <a:rPr lang="sl-SI" sz="1800" dirty="0" smtClean="0"/>
              <a:t> (</a:t>
            </a:r>
            <a:r>
              <a:rPr lang="sl-SI" sz="1800" dirty="0" err="1" smtClean="0"/>
              <a:t>boskop</a:t>
            </a:r>
            <a:r>
              <a:rPr lang="sl-SI" sz="1800" dirty="0" smtClean="0"/>
              <a:t>), carjevič</a:t>
            </a:r>
          </a:p>
          <a:p>
            <a:r>
              <a:rPr lang="sl-SI" sz="1800" dirty="0" smtClean="0"/>
              <a:t>Odstranitev odvečnih korenin</a:t>
            </a:r>
          </a:p>
          <a:p>
            <a:r>
              <a:rPr lang="sl-SI" sz="1800" dirty="0" smtClean="0"/>
              <a:t>Namestitev sadike v mrežo proti voluharjem</a:t>
            </a:r>
          </a:p>
          <a:p>
            <a:r>
              <a:rPr lang="sl-SI" sz="1800" dirty="0" smtClean="0"/>
              <a:t>Namestitev opore </a:t>
            </a:r>
            <a:r>
              <a:rPr lang="sl-SI" sz="1800" dirty="0"/>
              <a:t>(tradicionalno robinija – </a:t>
            </a:r>
            <a:r>
              <a:rPr lang="sl-SI" sz="1800" dirty="0" smtClean="0"/>
              <a:t>trn)</a:t>
            </a:r>
            <a:endParaRPr lang="sl-SI" sz="1800" dirty="0"/>
          </a:p>
          <a:p>
            <a:endParaRPr lang="sl-SI" sz="1800" dirty="0" smtClean="0"/>
          </a:p>
        </p:txBody>
      </p:sp>
      <p:pic>
        <p:nvPicPr>
          <p:cNvPr id="12290" name="Picture 2" descr="D:\Anja preinstalacija 13.6\anja\PROJEKTI A\Predavanje dol in visokodebelni sadovnjaki\NAtasa slike\slike 2., 3. delavnica\Kopija od P1100604 (Custom) (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140909"/>
            <a:ext cx="2316268" cy="308804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Anja preinstalacija 13.6\anja\PROJEKTI A\Predavanje dol in visokodebelni sadovnjaki\NAtasa slike\slike 2., 3. delavnica\Kopija od P1100612 (Custom) (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97" r="27110"/>
          <a:stretch/>
        </p:blipFill>
        <p:spPr bwMode="auto">
          <a:xfrm>
            <a:off x="3419872" y="3138156"/>
            <a:ext cx="2323757" cy="309079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Anja preinstalacija 13.6\anja\PROJEKTI A\Predavanje dol in visokodebelni sadovnjaki\NAtasa slike\slike 2., 3. delavnica\Kopija od P1100616 (Custom) (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l="41929" t="18104" r="10711"/>
          <a:stretch/>
        </p:blipFill>
        <p:spPr bwMode="auto">
          <a:xfrm>
            <a:off x="5940152" y="3140909"/>
            <a:ext cx="2380846" cy="308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122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OBNOVA SADOVNJAKA</a:t>
            </a:r>
            <a:endParaRPr lang="sl-SI" sz="2800" dirty="0"/>
          </a:p>
        </p:txBody>
      </p:sp>
      <p:sp>
        <p:nvSpPr>
          <p:cNvPr id="3" name="Content Placeholder 2"/>
          <p:cNvSpPr>
            <a:spLocks noGrp="1"/>
          </p:cNvSpPr>
          <p:nvPr>
            <p:ph idx="1"/>
          </p:nvPr>
        </p:nvSpPr>
        <p:spPr>
          <a:xfrm>
            <a:off x="457200" y="1484784"/>
            <a:ext cx="8229600" cy="4641379"/>
          </a:xfrm>
        </p:spPr>
        <p:txBody>
          <a:bodyPr>
            <a:normAutofit/>
          </a:bodyPr>
          <a:lstStyle/>
          <a:p>
            <a:r>
              <a:rPr lang="sl-SI" sz="1800" dirty="0"/>
              <a:t>Privez drevesa h kolu</a:t>
            </a:r>
          </a:p>
          <a:p>
            <a:r>
              <a:rPr lang="sl-SI" sz="1800" dirty="0" smtClean="0"/>
              <a:t>Obrez spodnjih vej sadike</a:t>
            </a:r>
          </a:p>
          <a:p>
            <a:r>
              <a:rPr lang="sl-SI" sz="1800" dirty="0" smtClean="0"/>
              <a:t>Dodatna mreža za zaščito pred zajci</a:t>
            </a:r>
          </a:p>
          <a:p>
            <a:r>
              <a:rPr lang="sl-SI" sz="1800" dirty="0" smtClean="0"/>
              <a:t>Zalivanje</a:t>
            </a:r>
          </a:p>
        </p:txBody>
      </p:sp>
      <p:pic>
        <p:nvPicPr>
          <p:cNvPr id="13314" name="Picture 2" descr="D:\Anja preinstalacija 13.6\anja\PROJEKTI A\Predavanje dol in visokodebelni sadovnjaki\NAtasa slike\slike 2., 3. delavnica\Kopija od P1100635 (Custom) (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2355" y="3140910"/>
            <a:ext cx="2316268" cy="3088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1100703 (Large)"/>
          <p:cNvPicPr/>
          <p:nvPr/>
        </p:nvPicPr>
        <p:blipFill rotWithShape="1">
          <a:blip r:embed="rId3" cstate="print">
            <a:extLst>
              <a:ext uri="{28A0092B-C50C-407E-A947-70E740481C1C}">
                <a14:useLocalDpi xmlns:a14="http://schemas.microsoft.com/office/drawing/2010/main" val="0"/>
              </a:ext>
            </a:extLst>
          </a:blip>
          <a:srcRect l="13735" r="16497"/>
          <a:stretch/>
        </p:blipFill>
        <p:spPr bwMode="auto">
          <a:xfrm>
            <a:off x="596011" y="3140910"/>
            <a:ext cx="2870200" cy="3088043"/>
          </a:xfrm>
          <a:prstGeom prst="rect">
            <a:avLst/>
          </a:prstGeom>
          <a:noFill/>
          <a:ln>
            <a:noFill/>
          </a:ln>
        </p:spPr>
      </p:pic>
      <p:pic>
        <p:nvPicPr>
          <p:cNvPr id="10" name="Picture 9" descr="P1100646 (Lar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4643" y="3140908"/>
            <a:ext cx="2319805" cy="3088045"/>
          </a:xfrm>
          <a:prstGeom prst="rect">
            <a:avLst/>
          </a:prstGeom>
          <a:noFill/>
          <a:ln>
            <a:noFill/>
          </a:ln>
        </p:spPr>
      </p:pic>
    </p:spTree>
    <p:extLst>
      <p:ext uri="{BB962C8B-B14F-4D97-AF65-F5344CB8AC3E}">
        <p14:creationId xmlns:p14="http://schemas.microsoft.com/office/powerpoint/2010/main" val="199818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3789040"/>
            <a:ext cx="4204169" cy="2788765"/>
          </a:xfrm>
          <a:prstGeom prst="rect">
            <a:avLst/>
          </a:prstGeom>
        </p:spPr>
      </p:pic>
      <p:sp>
        <p:nvSpPr>
          <p:cNvPr id="2" name="Naslov 1"/>
          <p:cNvSpPr>
            <a:spLocks noGrp="1"/>
          </p:cNvSpPr>
          <p:nvPr>
            <p:ph type="title"/>
          </p:nvPr>
        </p:nvSpPr>
        <p:spPr>
          <a:xfrm>
            <a:off x="457200" y="274638"/>
            <a:ext cx="8507288" cy="1143000"/>
          </a:xfrm>
        </p:spPr>
        <p:txBody>
          <a:bodyPr>
            <a:normAutofit/>
          </a:bodyPr>
          <a:lstStyle/>
          <a:p>
            <a:r>
              <a:rPr lang="sl-SI" sz="2800" dirty="0" smtClean="0"/>
              <a:t>PTICE KULTURNE KRAJINE DOLOV</a:t>
            </a:r>
            <a:endParaRPr lang="sl-SI" sz="2800" dirty="0"/>
          </a:p>
        </p:txBody>
      </p:sp>
      <p:sp>
        <p:nvSpPr>
          <p:cNvPr id="3" name="Ograda vsebine 2"/>
          <p:cNvSpPr>
            <a:spLocks noGrp="1"/>
          </p:cNvSpPr>
          <p:nvPr>
            <p:ph idx="1"/>
          </p:nvPr>
        </p:nvSpPr>
        <p:spPr>
          <a:xfrm>
            <a:off x="467544" y="1711349"/>
            <a:ext cx="8229600" cy="4525963"/>
          </a:xfrm>
        </p:spPr>
        <p:txBody>
          <a:bodyPr>
            <a:normAutofit/>
          </a:bodyPr>
          <a:lstStyle/>
          <a:p>
            <a:r>
              <a:rPr lang="sl-SI" sz="2400" dirty="0" smtClean="0"/>
              <a:t>Sprememba kmetijske krajine se odraža na spremembi populacij določenih vrst ptic, ki živijo v njej</a:t>
            </a:r>
          </a:p>
          <a:p>
            <a:r>
              <a:rPr lang="sl-SI" sz="2400" dirty="0" smtClean="0"/>
              <a:t>Ptice izginjajo zaradi manjšanja površine travnikov in njihove </a:t>
            </a:r>
            <a:r>
              <a:rPr lang="sl-SI" sz="2400" dirty="0" err="1" smtClean="0"/>
              <a:t>intenzifikacije</a:t>
            </a:r>
            <a:r>
              <a:rPr lang="sl-SI" sz="2400" dirty="0" smtClean="0"/>
              <a:t> ter izsekavanja mejic</a:t>
            </a:r>
          </a:p>
          <a:p>
            <a:r>
              <a:rPr lang="sl-SI" sz="2400" dirty="0" smtClean="0"/>
              <a:t>IBA območje: Doli – </a:t>
            </a:r>
          </a:p>
          <a:p>
            <a:pPr marL="0" indent="0">
              <a:buNone/>
            </a:pPr>
            <a:r>
              <a:rPr lang="sl-SI" sz="2400" dirty="0" smtClean="0"/>
              <a:t>    </a:t>
            </a:r>
            <a:r>
              <a:rPr lang="sl-SI" sz="2400" dirty="0" smtClean="0"/>
              <a:t> Slovenske </a:t>
            </a:r>
            <a:r>
              <a:rPr lang="sl-SI" sz="2400" dirty="0" smtClean="0"/>
              <a:t>gorice</a:t>
            </a:r>
            <a:endParaRPr lang="sl-SI" sz="2400" dirty="0"/>
          </a:p>
        </p:txBody>
      </p:sp>
      <p:pic>
        <p:nvPicPr>
          <p:cNvPr id="2050" name="Picture 2" descr="http://www.modrijan.si/slv/content/download/12494/134703/file/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560676"/>
            <a:ext cx="4564209" cy="301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29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784"/>
            <a:ext cx="8229600" cy="1143000"/>
          </a:xfrm>
        </p:spPr>
        <p:txBody>
          <a:bodyPr>
            <a:normAutofit/>
          </a:bodyPr>
          <a:lstStyle/>
          <a:p>
            <a:r>
              <a:rPr lang="sl-SI" sz="2800" dirty="0" smtClean="0"/>
              <a:t>KRAJINA DOLOV</a:t>
            </a:r>
            <a:endParaRPr lang="sl-SI" sz="2800" dirty="0"/>
          </a:p>
        </p:txBody>
      </p:sp>
      <p:sp>
        <p:nvSpPr>
          <p:cNvPr id="3" name="Content Placeholder 2"/>
          <p:cNvSpPr>
            <a:spLocks noGrp="1"/>
          </p:cNvSpPr>
          <p:nvPr>
            <p:ph idx="1"/>
          </p:nvPr>
        </p:nvSpPr>
        <p:spPr>
          <a:xfrm>
            <a:off x="457200" y="1628800"/>
            <a:ext cx="8229600" cy="4824536"/>
          </a:xfrm>
        </p:spPr>
        <p:txBody>
          <a:bodyPr>
            <a:normAutofit/>
          </a:bodyPr>
          <a:lstStyle/>
          <a:p>
            <a:r>
              <a:rPr lang="sl-SI" sz="1800" dirty="0" smtClean="0"/>
              <a:t>Slovenske gorice tipična kulturna krajina - odraz dveh dejavnikov, narave in človeka</a:t>
            </a:r>
          </a:p>
          <a:p>
            <a:r>
              <a:rPr lang="sl-SI" sz="1800" dirty="0"/>
              <a:t>D</a:t>
            </a:r>
            <a:r>
              <a:rPr lang="sl-SI" sz="1800" dirty="0" smtClean="0"/>
              <a:t>oli </a:t>
            </a:r>
            <a:r>
              <a:rPr lang="sl-SI" sz="1800" dirty="0" smtClean="0"/>
              <a:t>– značilnost SZ dela Osrednjih Slovenskih goric</a:t>
            </a:r>
          </a:p>
          <a:p>
            <a:r>
              <a:rPr lang="sl-SI" sz="1800" dirty="0"/>
              <a:t>Z</a:t>
            </a:r>
            <a:r>
              <a:rPr lang="sl-SI" sz="1800" dirty="0" smtClean="0"/>
              <a:t>aporedje </a:t>
            </a:r>
            <a:r>
              <a:rPr lang="sl-SI" sz="1800" dirty="0"/>
              <a:t>gričev in dolin s potokom in slemensko poselitvijo</a:t>
            </a:r>
          </a:p>
          <a:p>
            <a:r>
              <a:rPr lang="sl-SI" sz="1800" dirty="0"/>
              <a:t>M</a:t>
            </a:r>
            <a:r>
              <a:rPr lang="sl-SI" sz="1800" dirty="0" smtClean="0"/>
              <a:t>ozaična </a:t>
            </a:r>
            <a:r>
              <a:rPr lang="sl-SI" sz="1800" dirty="0" smtClean="0"/>
              <a:t>kmetijska raba</a:t>
            </a:r>
            <a:r>
              <a:rPr lang="sl-SI" sz="1800" dirty="0"/>
              <a:t> </a:t>
            </a:r>
            <a:r>
              <a:rPr lang="sl-SI" sz="1800" dirty="0" smtClean="0"/>
              <a:t>- </a:t>
            </a:r>
            <a:r>
              <a:rPr lang="sl-SI" sz="1800" dirty="0"/>
              <a:t>razdrobljene površine njiv, vlažni travniki, travniški sadovnjaki </a:t>
            </a:r>
            <a:endParaRPr lang="sl-SI" sz="1800" dirty="0" smtClean="0"/>
          </a:p>
          <a:p>
            <a:r>
              <a:rPr lang="sl-SI" sz="1800" dirty="0"/>
              <a:t>V</a:t>
            </a:r>
            <a:r>
              <a:rPr lang="sl-SI" sz="1800" dirty="0" smtClean="0"/>
              <a:t>elik </a:t>
            </a:r>
            <a:r>
              <a:rPr lang="sl-SI" sz="1800" dirty="0" smtClean="0"/>
              <a:t>ekološki pomen </a:t>
            </a:r>
            <a:endParaRPr lang="sl-SI" sz="1800" dirty="0" smtClean="0"/>
          </a:p>
          <a:p>
            <a:r>
              <a:rPr lang="sl-SI" sz="1800" dirty="0" smtClean="0"/>
              <a:t>Pomemben </a:t>
            </a:r>
            <a:r>
              <a:rPr lang="sl-SI" sz="1800" dirty="0" smtClean="0"/>
              <a:t>vpliv naravnih in družbenih dejavnikov</a:t>
            </a:r>
          </a:p>
          <a:p>
            <a:pPr marL="0" indent="0">
              <a:buNone/>
            </a:pPr>
            <a:endParaRPr lang="sl-SI" sz="1600" dirty="0"/>
          </a:p>
          <a:p>
            <a:endParaRPr lang="sl-SI"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62" y="4077072"/>
            <a:ext cx="6768753" cy="228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698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20" y="-387424"/>
            <a:ext cx="10940013" cy="7334275"/>
          </a:xfrm>
        </p:spPr>
      </p:pic>
      <p:sp>
        <p:nvSpPr>
          <p:cNvPr id="2" name="Naslov 1"/>
          <p:cNvSpPr>
            <a:spLocks noGrp="1"/>
          </p:cNvSpPr>
          <p:nvPr>
            <p:ph type="title"/>
          </p:nvPr>
        </p:nvSpPr>
        <p:spPr/>
        <p:txBody>
          <a:bodyPr>
            <a:normAutofit/>
          </a:bodyPr>
          <a:lstStyle/>
          <a:p>
            <a:r>
              <a:rPr lang="sl-SI" sz="2800" b="1" dirty="0" smtClean="0"/>
              <a:t>Zelena žolna </a:t>
            </a:r>
            <a:r>
              <a:rPr lang="sl-SI" sz="2800" i="1" dirty="0" err="1" smtClean="0"/>
              <a:t>Picus</a:t>
            </a:r>
            <a:r>
              <a:rPr lang="sl-SI" sz="2800" i="1" dirty="0" smtClean="0"/>
              <a:t> </a:t>
            </a:r>
            <a:r>
              <a:rPr lang="sl-SI" sz="2800" i="1" dirty="0" err="1" smtClean="0"/>
              <a:t>viridis</a:t>
            </a:r>
            <a:endParaRPr lang="sl-SI" sz="2800" i="1" dirty="0"/>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104" y="3675562"/>
            <a:ext cx="1850896" cy="3206016"/>
          </a:xfrm>
          <a:prstGeom prst="rect">
            <a:avLst/>
          </a:prstGeom>
        </p:spPr>
      </p:pic>
      <p:sp>
        <p:nvSpPr>
          <p:cNvPr id="7" name="PoljeZBesedilom 6"/>
          <p:cNvSpPr txBox="1"/>
          <p:nvPr/>
        </p:nvSpPr>
        <p:spPr>
          <a:xfrm>
            <a:off x="755576" y="1813466"/>
            <a:ext cx="3384376" cy="1815882"/>
          </a:xfrm>
          <a:prstGeom prst="rect">
            <a:avLst/>
          </a:prstGeom>
          <a:noFill/>
        </p:spPr>
        <p:txBody>
          <a:bodyPr wrap="square" rtlCol="0">
            <a:spAutoFit/>
          </a:bodyPr>
          <a:lstStyle/>
          <a:p>
            <a:pPr marL="285750" indent="-285750">
              <a:buFont typeface="Arial" pitchFamily="34" charset="0"/>
              <a:buChar char="•"/>
            </a:pPr>
            <a:r>
              <a:rPr lang="sl-SI" sz="2800" dirty="0" smtClean="0"/>
              <a:t>30-60 cm</a:t>
            </a:r>
          </a:p>
          <a:p>
            <a:pPr marL="285750" indent="-285750">
              <a:buFont typeface="Arial" pitchFamily="34" charset="0"/>
              <a:buChar char="•"/>
            </a:pPr>
            <a:r>
              <a:rPr lang="sl-SI" sz="2800" dirty="0" smtClean="0"/>
              <a:t>Mravlje</a:t>
            </a:r>
          </a:p>
          <a:p>
            <a:pPr marL="285750" indent="-285750">
              <a:buFont typeface="Arial" pitchFamily="34" charset="0"/>
              <a:buChar char="•"/>
            </a:pPr>
            <a:r>
              <a:rPr lang="sl-SI" sz="2800" dirty="0" smtClean="0"/>
              <a:t>Sadovnjaki, stari parki</a:t>
            </a:r>
            <a:endParaRPr lang="sl-SI" sz="2800" dirty="0"/>
          </a:p>
        </p:txBody>
      </p:sp>
    </p:spTree>
    <p:extLst>
      <p:ext uri="{BB962C8B-B14F-4D97-AF65-F5344CB8AC3E}">
        <p14:creationId xmlns:p14="http://schemas.microsoft.com/office/powerpoint/2010/main" val="1048349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grada vsebine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576" y="0"/>
            <a:ext cx="11774623" cy="8115003"/>
          </a:xfrm>
        </p:spPr>
      </p:pic>
      <p:sp>
        <p:nvSpPr>
          <p:cNvPr id="2" name="Naslov 1"/>
          <p:cNvSpPr>
            <a:spLocks noGrp="1"/>
          </p:cNvSpPr>
          <p:nvPr>
            <p:ph type="title"/>
          </p:nvPr>
        </p:nvSpPr>
        <p:spPr/>
        <p:txBody>
          <a:bodyPr>
            <a:normAutofit/>
          </a:bodyPr>
          <a:lstStyle/>
          <a:p>
            <a:r>
              <a:rPr lang="sl-SI" sz="2800" b="1" dirty="0" smtClean="0"/>
              <a:t>Smrdokavra</a:t>
            </a:r>
            <a:r>
              <a:rPr lang="sl-SI" sz="2800" dirty="0" smtClean="0"/>
              <a:t> </a:t>
            </a:r>
            <a:r>
              <a:rPr lang="sl-SI" sz="2800" i="1" dirty="0" err="1" smtClean="0"/>
              <a:t>Upupa</a:t>
            </a:r>
            <a:r>
              <a:rPr lang="sl-SI" sz="2800" i="1" dirty="0" smtClean="0"/>
              <a:t> </a:t>
            </a:r>
            <a:r>
              <a:rPr lang="sl-SI" sz="2800" i="1" dirty="0" err="1" smtClean="0"/>
              <a:t>epops</a:t>
            </a:r>
            <a:endParaRPr lang="sl-SI" sz="2800" i="1" dirty="0"/>
          </a:p>
        </p:txBody>
      </p:sp>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5462827"/>
            <a:ext cx="2151422" cy="1472026"/>
          </a:xfrm>
          <a:prstGeom prst="rect">
            <a:avLst/>
          </a:prstGeom>
        </p:spPr>
      </p:pic>
      <p:sp>
        <p:nvSpPr>
          <p:cNvPr id="3" name="PoljeZBesedilom 2"/>
          <p:cNvSpPr txBox="1"/>
          <p:nvPr/>
        </p:nvSpPr>
        <p:spPr>
          <a:xfrm>
            <a:off x="289506" y="2348879"/>
            <a:ext cx="2986350" cy="2954655"/>
          </a:xfrm>
          <a:prstGeom prst="rect">
            <a:avLst/>
          </a:prstGeom>
          <a:noFill/>
        </p:spPr>
        <p:txBody>
          <a:bodyPr wrap="square" rtlCol="0">
            <a:spAutoFit/>
          </a:bodyPr>
          <a:lstStyle/>
          <a:p>
            <a:pPr marL="285750" indent="-285750">
              <a:buFont typeface="Arial" pitchFamily="34" charset="0"/>
              <a:buChar char="•"/>
            </a:pPr>
            <a:r>
              <a:rPr lang="sl-SI" sz="2800" dirty="0" smtClean="0"/>
              <a:t>25-29 cm</a:t>
            </a:r>
          </a:p>
          <a:p>
            <a:pPr marL="285750" indent="-285750">
              <a:buFont typeface="Arial" pitchFamily="34" charset="0"/>
              <a:buChar char="•"/>
            </a:pPr>
            <a:r>
              <a:rPr lang="sl-SI" sz="2800" dirty="0" smtClean="0"/>
              <a:t>Ekstenzivni pašniki, vinogradi</a:t>
            </a:r>
          </a:p>
          <a:p>
            <a:pPr marL="285750" indent="-285750">
              <a:buFont typeface="Arial" pitchFamily="34" charset="0"/>
              <a:buChar char="•"/>
            </a:pPr>
            <a:r>
              <a:rPr lang="sl-SI" sz="2800" dirty="0" smtClean="0"/>
              <a:t>Prezimuje v Afriki</a:t>
            </a:r>
          </a:p>
          <a:p>
            <a:pPr marL="285750" indent="-285750">
              <a:buFont typeface="Arial" pitchFamily="34" charset="0"/>
              <a:buChar char="•"/>
            </a:pPr>
            <a:endParaRPr lang="sl-SI" sz="2800" dirty="0" smtClean="0"/>
          </a:p>
          <a:p>
            <a:pPr marL="285750" indent="-285750">
              <a:buFont typeface="Arial" pitchFamily="34" charset="0"/>
              <a:buChar char="•"/>
            </a:pPr>
            <a:endParaRPr lang="sl-SI" sz="2800" dirty="0" smtClean="0"/>
          </a:p>
          <a:p>
            <a:endParaRPr lang="sl-SI" dirty="0"/>
          </a:p>
        </p:txBody>
      </p:sp>
    </p:spTree>
    <p:extLst>
      <p:ext uri="{BB962C8B-B14F-4D97-AF65-F5344CB8AC3E}">
        <p14:creationId xmlns:p14="http://schemas.microsoft.com/office/powerpoint/2010/main" val="1377981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1767179" cy="8613576"/>
          </a:xfrm>
        </p:spPr>
      </p:pic>
      <p:sp>
        <p:nvSpPr>
          <p:cNvPr id="2" name="Naslov 1"/>
          <p:cNvSpPr>
            <a:spLocks noGrp="1"/>
          </p:cNvSpPr>
          <p:nvPr>
            <p:ph type="title"/>
          </p:nvPr>
        </p:nvSpPr>
        <p:spPr/>
        <p:txBody>
          <a:bodyPr>
            <a:normAutofit/>
          </a:bodyPr>
          <a:lstStyle/>
          <a:p>
            <a:r>
              <a:rPr lang="sl-SI" sz="2800" b="1" dirty="0" smtClean="0"/>
              <a:t>Pogorelček</a:t>
            </a:r>
            <a:r>
              <a:rPr lang="sl-SI" sz="2800" dirty="0" smtClean="0"/>
              <a:t> </a:t>
            </a:r>
            <a:r>
              <a:rPr lang="sl-SI" sz="2800" i="1" dirty="0" err="1" smtClean="0"/>
              <a:t>Phoenicurus</a:t>
            </a:r>
            <a:r>
              <a:rPr lang="sl-SI" sz="2800" i="1" dirty="0" smtClean="0"/>
              <a:t> </a:t>
            </a:r>
            <a:r>
              <a:rPr lang="sl-SI" sz="2800" i="1" dirty="0" err="1" smtClean="0"/>
              <a:t>phoenicurus</a:t>
            </a:r>
            <a:endParaRPr lang="sl-SI" sz="2800" i="1" dirty="0"/>
          </a:p>
        </p:txBody>
      </p:sp>
      <p:sp>
        <p:nvSpPr>
          <p:cNvPr id="3" name="PoljeZBesedilom 2"/>
          <p:cNvSpPr txBox="1"/>
          <p:nvPr/>
        </p:nvSpPr>
        <p:spPr>
          <a:xfrm>
            <a:off x="323528" y="2191252"/>
            <a:ext cx="2775932" cy="1384995"/>
          </a:xfrm>
          <a:prstGeom prst="rect">
            <a:avLst/>
          </a:prstGeom>
          <a:noFill/>
        </p:spPr>
        <p:txBody>
          <a:bodyPr wrap="square" rtlCol="0">
            <a:spAutoFit/>
          </a:bodyPr>
          <a:lstStyle/>
          <a:p>
            <a:pPr marL="285750" indent="-285750">
              <a:buFont typeface="Arial" pitchFamily="34" charset="0"/>
              <a:buChar char="•"/>
            </a:pPr>
            <a:r>
              <a:rPr lang="sl-SI" sz="2800" dirty="0" smtClean="0"/>
              <a:t>13-15 cm</a:t>
            </a:r>
          </a:p>
          <a:p>
            <a:pPr marL="285750" indent="-285750">
              <a:buFont typeface="Arial" pitchFamily="34" charset="0"/>
              <a:buChar char="•"/>
            </a:pPr>
            <a:r>
              <a:rPr lang="sl-SI" sz="2800" dirty="0" smtClean="0"/>
              <a:t>Gozdovi s starim drevjem</a:t>
            </a:r>
            <a:endParaRPr lang="sl-SI" sz="2800" dirty="0"/>
          </a:p>
        </p:txBody>
      </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593" y="5177258"/>
            <a:ext cx="2428407" cy="1732264"/>
          </a:xfrm>
          <a:prstGeom prst="rect">
            <a:avLst/>
          </a:prstGeom>
        </p:spPr>
      </p:pic>
    </p:spTree>
    <p:extLst>
      <p:ext uri="{BB962C8B-B14F-4D97-AF65-F5344CB8AC3E}">
        <p14:creationId xmlns:p14="http://schemas.microsoft.com/office/powerpoint/2010/main" val="1174941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5" y="-459432"/>
            <a:ext cx="11486490" cy="7652873"/>
          </a:xfrm>
          <a:prstGeom prst="rect">
            <a:avLst/>
          </a:prstGeom>
        </p:spPr>
      </p:pic>
      <p:sp>
        <p:nvSpPr>
          <p:cNvPr id="2" name="Naslov 1"/>
          <p:cNvSpPr>
            <a:spLocks noGrp="1"/>
          </p:cNvSpPr>
          <p:nvPr>
            <p:ph type="title"/>
          </p:nvPr>
        </p:nvSpPr>
        <p:spPr>
          <a:xfrm>
            <a:off x="457200" y="274638"/>
            <a:ext cx="7715200" cy="1143000"/>
          </a:xfrm>
        </p:spPr>
        <p:txBody>
          <a:bodyPr>
            <a:normAutofit/>
          </a:bodyPr>
          <a:lstStyle/>
          <a:p>
            <a:r>
              <a:rPr lang="sl-SI" sz="2800" b="1" dirty="0" smtClean="0"/>
              <a:t>Divja grlica </a:t>
            </a:r>
            <a:r>
              <a:rPr lang="sl-SI" sz="2800" i="1" dirty="0" err="1" smtClean="0"/>
              <a:t>Streptopelia</a:t>
            </a:r>
            <a:r>
              <a:rPr lang="sl-SI" sz="2800" i="1" dirty="0" smtClean="0"/>
              <a:t> </a:t>
            </a:r>
            <a:r>
              <a:rPr lang="sl-SI" sz="2800" i="1" dirty="0" err="1" smtClean="0"/>
              <a:t>turtur</a:t>
            </a:r>
            <a:endParaRPr lang="sl-SI" sz="2800" i="1" dirty="0"/>
          </a:p>
        </p:txBody>
      </p:sp>
      <p:pic>
        <p:nvPicPr>
          <p:cNvPr id="6" name="Ograda vsebine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365396" y="5805264"/>
            <a:ext cx="1778604" cy="1184995"/>
          </a:xfrm>
        </p:spPr>
      </p:pic>
      <p:sp>
        <p:nvSpPr>
          <p:cNvPr id="3" name="PoljeZBesedilom 2"/>
          <p:cNvSpPr txBox="1"/>
          <p:nvPr/>
        </p:nvSpPr>
        <p:spPr>
          <a:xfrm>
            <a:off x="971600" y="2060848"/>
            <a:ext cx="2448272" cy="4247317"/>
          </a:xfrm>
          <a:prstGeom prst="rect">
            <a:avLst/>
          </a:prstGeom>
          <a:noFill/>
        </p:spPr>
        <p:txBody>
          <a:bodyPr wrap="square" rtlCol="0">
            <a:spAutoFit/>
          </a:bodyPr>
          <a:lstStyle/>
          <a:p>
            <a:pPr marL="285750" indent="-285750">
              <a:buFont typeface="Arial" pitchFamily="34" charset="0"/>
              <a:buChar char="•"/>
            </a:pPr>
            <a:r>
              <a:rPr lang="sl-SI" sz="2800" dirty="0" smtClean="0"/>
              <a:t>25-27 cm</a:t>
            </a:r>
          </a:p>
          <a:p>
            <a:pPr marL="285750" indent="-285750">
              <a:buFont typeface="Arial" pitchFamily="34" charset="0"/>
              <a:buChar char="•"/>
            </a:pPr>
            <a:r>
              <a:rPr lang="sl-SI" sz="2800" dirty="0" smtClean="0"/>
              <a:t>Kulturna krajina z mejicami in grmičevjem</a:t>
            </a:r>
            <a:endParaRPr lang="sl-SI" sz="2800" dirty="0"/>
          </a:p>
          <a:p>
            <a:pPr marL="285750" indent="-285750">
              <a:buFont typeface="Arial" pitchFamily="34" charset="0"/>
              <a:buChar char="•"/>
            </a:pPr>
            <a:r>
              <a:rPr lang="sl-SI" sz="2800" dirty="0"/>
              <a:t>Prezimuje v Afriki</a:t>
            </a:r>
          </a:p>
          <a:p>
            <a:pPr marL="285750" indent="-285750">
              <a:buFont typeface="Arial" pitchFamily="34" charset="0"/>
              <a:buChar char="•"/>
            </a:pPr>
            <a:endParaRPr lang="sl-SI" sz="2800" dirty="0" smtClean="0"/>
          </a:p>
          <a:p>
            <a:pPr marL="285750" indent="-285750">
              <a:buFont typeface="Arial" pitchFamily="34" charset="0"/>
              <a:buChar char="•"/>
            </a:pPr>
            <a:endParaRPr lang="sl-SI" sz="2800" dirty="0" smtClean="0"/>
          </a:p>
          <a:p>
            <a:pPr marL="285750" indent="-285750">
              <a:buFont typeface="Arial" pitchFamily="34" charset="0"/>
              <a:buChar char="•"/>
            </a:pPr>
            <a:endParaRPr lang="sl-SI" dirty="0"/>
          </a:p>
        </p:txBody>
      </p:sp>
    </p:spTree>
    <p:extLst>
      <p:ext uri="{BB962C8B-B14F-4D97-AF65-F5344CB8AC3E}">
        <p14:creationId xmlns:p14="http://schemas.microsoft.com/office/powerpoint/2010/main" val="413280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15" y="-27384"/>
            <a:ext cx="9339449" cy="6904928"/>
          </a:xfrm>
          <a:prstGeom prst="rect">
            <a:avLst/>
          </a:prstGeom>
        </p:spPr>
      </p:pic>
      <p:sp>
        <p:nvSpPr>
          <p:cNvPr id="2" name="Naslov 1"/>
          <p:cNvSpPr>
            <a:spLocks noGrp="1"/>
          </p:cNvSpPr>
          <p:nvPr>
            <p:ph type="title"/>
          </p:nvPr>
        </p:nvSpPr>
        <p:spPr/>
        <p:txBody>
          <a:bodyPr>
            <a:normAutofit/>
          </a:bodyPr>
          <a:lstStyle/>
          <a:p>
            <a:r>
              <a:rPr lang="sl-SI" sz="2800" b="1" dirty="0" smtClean="0"/>
              <a:t>Rjavi srakoper </a:t>
            </a:r>
            <a:r>
              <a:rPr lang="sl-SI" sz="2800" i="1" dirty="0" err="1" smtClean="0"/>
              <a:t>Lanius</a:t>
            </a:r>
            <a:r>
              <a:rPr lang="sl-SI" sz="2800" i="1" dirty="0" smtClean="0"/>
              <a:t> </a:t>
            </a:r>
            <a:r>
              <a:rPr lang="sl-SI" sz="2800" i="1" dirty="0" err="1" smtClean="0"/>
              <a:t>collurio</a:t>
            </a:r>
            <a:endParaRPr lang="sl-SI" sz="2800" i="1" dirty="0"/>
          </a:p>
        </p:txBody>
      </p:sp>
      <p:pic>
        <p:nvPicPr>
          <p:cNvPr id="3" name="Ograda vsebine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20272" y="1602851"/>
            <a:ext cx="4646433" cy="3060009"/>
          </a:xfrm>
        </p:spPr>
      </p:pic>
      <p:sp>
        <p:nvSpPr>
          <p:cNvPr id="5" name="PoljeZBesedilom 4"/>
          <p:cNvSpPr txBox="1"/>
          <p:nvPr/>
        </p:nvSpPr>
        <p:spPr>
          <a:xfrm>
            <a:off x="1115616" y="1988840"/>
            <a:ext cx="2952328" cy="2954655"/>
          </a:xfrm>
          <a:prstGeom prst="rect">
            <a:avLst/>
          </a:prstGeom>
          <a:noFill/>
        </p:spPr>
        <p:txBody>
          <a:bodyPr wrap="square" rtlCol="0">
            <a:spAutoFit/>
          </a:bodyPr>
          <a:lstStyle/>
          <a:p>
            <a:pPr marL="285750" indent="-285750">
              <a:buFont typeface="Arial" pitchFamily="34" charset="0"/>
              <a:buChar char="•"/>
            </a:pPr>
            <a:r>
              <a:rPr lang="sl-SI" sz="2800" dirty="0"/>
              <a:t>16-18 cm</a:t>
            </a:r>
          </a:p>
          <a:p>
            <a:pPr marL="285750" indent="-285750">
              <a:buFont typeface="Arial" pitchFamily="34" charset="0"/>
              <a:buChar char="•"/>
            </a:pPr>
            <a:r>
              <a:rPr lang="sl-SI" sz="2800" dirty="0" smtClean="0"/>
              <a:t>Pokrajina </a:t>
            </a:r>
            <a:r>
              <a:rPr lang="sl-SI" sz="2800" dirty="0"/>
              <a:t>z grmičevjem in mejicami</a:t>
            </a:r>
          </a:p>
          <a:p>
            <a:pPr marL="285750" indent="-285750">
              <a:buFont typeface="Arial" pitchFamily="34" charset="0"/>
              <a:buChar char="•"/>
            </a:pPr>
            <a:r>
              <a:rPr lang="sl-SI" sz="2800" dirty="0"/>
              <a:t>Selitev v Afriko</a:t>
            </a:r>
          </a:p>
          <a:p>
            <a:pPr marL="285750" indent="-285750">
              <a:buFont typeface="Arial" pitchFamily="34" charset="0"/>
              <a:buChar char="•"/>
            </a:pPr>
            <a:endParaRPr lang="sl-SI" sz="2800" dirty="0" smtClean="0"/>
          </a:p>
          <a:p>
            <a:pPr marL="285750" indent="-285750">
              <a:buFont typeface="Arial" pitchFamily="34" charset="0"/>
              <a:buChar char="•"/>
            </a:pPr>
            <a:endParaRPr lang="sl-SI" dirty="0"/>
          </a:p>
        </p:txBody>
      </p:sp>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4658268"/>
            <a:ext cx="3086066" cy="2213737"/>
          </a:xfrm>
          <a:prstGeom prst="rect">
            <a:avLst/>
          </a:prstGeom>
        </p:spPr>
      </p:pic>
    </p:spTree>
    <p:extLst>
      <p:ext uri="{BB962C8B-B14F-4D97-AF65-F5344CB8AC3E}">
        <p14:creationId xmlns:p14="http://schemas.microsoft.com/office/powerpoint/2010/main" val="2361038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grada vsebine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544" y="0"/>
            <a:ext cx="11091093" cy="7389440"/>
          </a:xfrm>
        </p:spPr>
      </p:pic>
      <p:sp>
        <p:nvSpPr>
          <p:cNvPr id="2" name="Naslov 1"/>
          <p:cNvSpPr>
            <a:spLocks noGrp="1"/>
          </p:cNvSpPr>
          <p:nvPr>
            <p:ph type="title"/>
          </p:nvPr>
        </p:nvSpPr>
        <p:spPr/>
        <p:txBody>
          <a:bodyPr>
            <a:normAutofit/>
          </a:bodyPr>
          <a:lstStyle/>
          <a:p>
            <a:r>
              <a:rPr lang="sl-SI" sz="2800" b="1" dirty="0" smtClean="0"/>
              <a:t>Rumeni strnad </a:t>
            </a:r>
            <a:r>
              <a:rPr lang="sl-SI" sz="2800" i="1" dirty="0" err="1" smtClean="0"/>
              <a:t>Emberiza</a:t>
            </a:r>
            <a:r>
              <a:rPr lang="sl-SI" sz="2800" i="1" dirty="0" smtClean="0"/>
              <a:t> </a:t>
            </a:r>
            <a:r>
              <a:rPr lang="sl-SI" sz="2800" i="1" dirty="0" err="1" smtClean="0"/>
              <a:t>citrinella</a:t>
            </a:r>
            <a:endParaRPr lang="sl-SI" sz="2800" i="1" dirty="0"/>
          </a:p>
        </p:txBody>
      </p:sp>
      <p:sp>
        <p:nvSpPr>
          <p:cNvPr id="5" name="PoljeZBesedilom 4"/>
          <p:cNvSpPr txBox="1"/>
          <p:nvPr/>
        </p:nvSpPr>
        <p:spPr>
          <a:xfrm>
            <a:off x="5975648" y="1913862"/>
            <a:ext cx="2988840" cy="2954655"/>
          </a:xfrm>
          <a:prstGeom prst="rect">
            <a:avLst/>
          </a:prstGeom>
          <a:noFill/>
        </p:spPr>
        <p:txBody>
          <a:bodyPr wrap="square" rtlCol="0">
            <a:spAutoFit/>
          </a:bodyPr>
          <a:lstStyle/>
          <a:p>
            <a:pPr marL="285750" indent="-285750">
              <a:buFont typeface="Arial" pitchFamily="34" charset="0"/>
              <a:buChar char="•"/>
            </a:pPr>
            <a:r>
              <a:rPr lang="sl-SI" sz="2800" dirty="0" smtClean="0"/>
              <a:t>15-17 cm</a:t>
            </a:r>
          </a:p>
          <a:p>
            <a:pPr marL="285750" indent="-285750">
              <a:buFont typeface="Arial" pitchFamily="34" charset="0"/>
              <a:buChar char="•"/>
            </a:pPr>
            <a:r>
              <a:rPr lang="sl-SI" sz="2800" dirty="0" smtClean="0"/>
              <a:t>Polja z mejicami in gozdnim robom</a:t>
            </a:r>
          </a:p>
          <a:p>
            <a:pPr marL="285750" indent="-285750">
              <a:buFont typeface="Arial" pitchFamily="34" charset="0"/>
              <a:buChar char="•"/>
            </a:pPr>
            <a:r>
              <a:rPr lang="sl-SI" sz="2800" dirty="0" smtClean="0"/>
              <a:t>Gnezdi na tleh</a:t>
            </a:r>
          </a:p>
          <a:p>
            <a:pPr marL="285750" indent="-285750">
              <a:buFont typeface="Arial" pitchFamily="34" charset="0"/>
              <a:buChar char="•"/>
            </a:pPr>
            <a:endParaRPr lang="sl-SI" sz="2800" dirty="0" smtClean="0"/>
          </a:p>
          <a:p>
            <a:pPr marL="285750" indent="-285750">
              <a:buFont typeface="Arial" pitchFamily="34" charset="0"/>
              <a:buChar char="•"/>
            </a:pPr>
            <a:endParaRPr lang="sl-SI" dirty="0"/>
          </a:p>
        </p:txBody>
      </p:sp>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714" y="4725144"/>
            <a:ext cx="3511681" cy="2341121"/>
          </a:xfrm>
          <a:prstGeom prst="rect">
            <a:avLst/>
          </a:prstGeom>
        </p:spPr>
      </p:pic>
    </p:spTree>
    <p:extLst>
      <p:ext uri="{BB962C8B-B14F-4D97-AF65-F5344CB8AC3E}">
        <p14:creationId xmlns:p14="http://schemas.microsoft.com/office/powerpoint/2010/main" val="1163695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665" y="-67002"/>
            <a:ext cx="12161597" cy="8107731"/>
          </a:xfrm>
          <a:prstGeom prst="rect">
            <a:avLst/>
          </a:prstGeom>
        </p:spPr>
      </p:pic>
      <p:sp>
        <p:nvSpPr>
          <p:cNvPr id="4" name="Naslov 1"/>
          <p:cNvSpPr>
            <a:spLocks noGrp="1"/>
          </p:cNvSpPr>
          <p:nvPr>
            <p:ph type="title"/>
          </p:nvPr>
        </p:nvSpPr>
        <p:spPr>
          <a:xfrm>
            <a:off x="457200" y="274638"/>
            <a:ext cx="7643192" cy="1143000"/>
          </a:xfrm>
        </p:spPr>
        <p:txBody>
          <a:bodyPr>
            <a:normAutofit/>
          </a:bodyPr>
          <a:lstStyle/>
          <a:p>
            <a:r>
              <a:rPr lang="sl-SI" sz="2800" b="1" dirty="0" smtClean="0">
                <a:solidFill>
                  <a:schemeClr val="bg1"/>
                </a:solidFill>
              </a:rPr>
              <a:t>Veliki skovik </a:t>
            </a:r>
            <a:r>
              <a:rPr lang="sl-SI" sz="2800" i="1" dirty="0" err="1" smtClean="0">
                <a:solidFill>
                  <a:schemeClr val="bg1"/>
                </a:solidFill>
              </a:rPr>
              <a:t>Otus</a:t>
            </a:r>
            <a:r>
              <a:rPr lang="sl-SI" sz="2800" i="1" dirty="0" smtClean="0">
                <a:solidFill>
                  <a:schemeClr val="bg1"/>
                </a:solidFill>
              </a:rPr>
              <a:t> </a:t>
            </a:r>
            <a:r>
              <a:rPr lang="sl-SI" sz="2800" i="1" dirty="0" err="1" smtClean="0">
                <a:solidFill>
                  <a:schemeClr val="bg1"/>
                </a:solidFill>
              </a:rPr>
              <a:t>scops</a:t>
            </a:r>
            <a:endParaRPr lang="sl-SI" sz="2800" i="1" dirty="0">
              <a:solidFill>
                <a:schemeClr val="bg1"/>
              </a:solidFill>
            </a:endParaRPr>
          </a:p>
        </p:txBody>
      </p:sp>
      <p:sp>
        <p:nvSpPr>
          <p:cNvPr id="5" name="Ograda vsebine 4"/>
          <p:cNvSpPr txBox="1">
            <a:spLocks noGrp="1"/>
          </p:cNvSpPr>
          <p:nvPr>
            <p:ph idx="1"/>
          </p:nvPr>
        </p:nvSpPr>
        <p:spPr>
          <a:xfrm>
            <a:off x="179512" y="2813816"/>
            <a:ext cx="3168352" cy="4044184"/>
          </a:xfrm>
          <a:prstGeom prst="rect">
            <a:avLst/>
          </a:prstGeom>
          <a:noFill/>
        </p:spPr>
        <p:txBody>
          <a:bodyPr wrap="square" rtlCol="0">
            <a:spAutoFit/>
          </a:bodyPr>
          <a:lstStyle/>
          <a:p>
            <a:pPr marL="285750" indent="-285750">
              <a:buFont typeface="Arial" pitchFamily="34" charset="0"/>
              <a:buChar char="•"/>
            </a:pPr>
            <a:r>
              <a:rPr lang="sl-SI" sz="2800" dirty="0" smtClean="0">
                <a:solidFill>
                  <a:schemeClr val="bg1"/>
                </a:solidFill>
              </a:rPr>
              <a:t>18-20 cm</a:t>
            </a:r>
          </a:p>
          <a:p>
            <a:pPr marL="285750" indent="-285750">
              <a:buFont typeface="Arial" pitchFamily="34" charset="0"/>
              <a:buChar char="•"/>
            </a:pPr>
            <a:r>
              <a:rPr lang="sl-SI" sz="2800" dirty="0" smtClean="0">
                <a:solidFill>
                  <a:schemeClr val="bg1"/>
                </a:solidFill>
              </a:rPr>
              <a:t>Odprta ekstenzivna kulturna krajina</a:t>
            </a:r>
          </a:p>
          <a:p>
            <a:pPr marL="285750" indent="-285750">
              <a:buFont typeface="Arial" pitchFamily="34" charset="0"/>
              <a:buChar char="•"/>
            </a:pPr>
            <a:r>
              <a:rPr lang="sl-SI" sz="2800" dirty="0" smtClean="0">
                <a:solidFill>
                  <a:schemeClr val="bg1"/>
                </a:solidFill>
              </a:rPr>
              <a:t>Prezimuje v Afriki</a:t>
            </a:r>
          </a:p>
          <a:p>
            <a:pPr marL="285750" indent="-285750">
              <a:buFont typeface="Arial" pitchFamily="34" charset="0"/>
              <a:buChar char="•"/>
            </a:pPr>
            <a:endParaRPr lang="sl-SI" sz="2800" dirty="0" smtClean="0">
              <a:solidFill>
                <a:schemeClr val="bg1"/>
              </a:solidFill>
            </a:endParaRPr>
          </a:p>
          <a:p>
            <a:pPr marL="285750" indent="-285750">
              <a:buFont typeface="Arial" pitchFamily="34" charset="0"/>
              <a:buChar char="•"/>
            </a:pPr>
            <a:endParaRPr lang="sl-SI" sz="2800" dirty="0" smtClean="0">
              <a:solidFill>
                <a:schemeClr val="bg1"/>
              </a:solidFill>
            </a:endParaRPr>
          </a:p>
          <a:p>
            <a:pPr marL="285750" indent="-285750">
              <a:buFont typeface="Arial" pitchFamily="34" charset="0"/>
              <a:buChar char="•"/>
            </a:pPr>
            <a:endParaRPr lang="sl-SI" dirty="0">
              <a:solidFill>
                <a:schemeClr val="bg1"/>
              </a:solidFill>
            </a:endParaRPr>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208" y="11765"/>
            <a:ext cx="1716792" cy="2282968"/>
          </a:xfrm>
          <a:prstGeom prst="rect">
            <a:avLst/>
          </a:prstGeom>
        </p:spPr>
      </p:pic>
    </p:spTree>
    <p:extLst>
      <p:ext uri="{BB962C8B-B14F-4D97-AF65-F5344CB8AC3E}">
        <p14:creationId xmlns:p14="http://schemas.microsoft.com/office/powerpoint/2010/main" val="701745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 y="0"/>
            <a:ext cx="10489406" cy="7131362"/>
          </a:xfrm>
          <a:prstGeom prst="rect">
            <a:avLst/>
          </a:prstGeom>
        </p:spPr>
      </p:pic>
      <p:sp>
        <p:nvSpPr>
          <p:cNvPr id="2" name="Naslov 1"/>
          <p:cNvSpPr>
            <a:spLocks noGrp="1"/>
          </p:cNvSpPr>
          <p:nvPr>
            <p:ph type="title"/>
          </p:nvPr>
        </p:nvSpPr>
        <p:spPr>
          <a:xfrm>
            <a:off x="467544" y="116632"/>
            <a:ext cx="8229600" cy="1143000"/>
          </a:xfrm>
        </p:spPr>
        <p:txBody>
          <a:bodyPr>
            <a:normAutofit/>
          </a:bodyPr>
          <a:lstStyle/>
          <a:p>
            <a:r>
              <a:rPr lang="sl-SI" sz="2800" b="1" dirty="0" smtClean="0"/>
              <a:t>Bela štorklja </a:t>
            </a:r>
            <a:r>
              <a:rPr lang="sl-SI" sz="2800" i="1" dirty="0" err="1" smtClean="0"/>
              <a:t>Ciconia</a:t>
            </a:r>
            <a:r>
              <a:rPr lang="sl-SI" sz="2800" i="1" dirty="0" smtClean="0"/>
              <a:t> </a:t>
            </a:r>
            <a:r>
              <a:rPr lang="sl-SI" sz="2800" i="1" dirty="0" err="1" smtClean="0"/>
              <a:t>ciconia</a:t>
            </a:r>
            <a:endParaRPr lang="sl-SI" sz="2800" i="1" dirty="0"/>
          </a:p>
        </p:txBody>
      </p:sp>
      <p:sp>
        <p:nvSpPr>
          <p:cNvPr id="5" name="PoljeZBesedilom 4"/>
          <p:cNvSpPr txBox="1"/>
          <p:nvPr/>
        </p:nvSpPr>
        <p:spPr>
          <a:xfrm>
            <a:off x="5580112" y="1514702"/>
            <a:ext cx="2952328" cy="2954655"/>
          </a:xfrm>
          <a:prstGeom prst="rect">
            <a:avLst/>
          </a:prstGeom>
          <a:noFill/>
        </p:spPr>
        <p:txBody>
          <a:bodyPr wrap="square" rtlCol="0">
            <a:spAutoFit/>
          </a:bodyPr>
          <a:lstStyle/>
          <a:p>
            <a:pPr marL="285750" indent="-285750">
              <a:buFont typeface="Arial" pitchFamily="34" charset="0"/>
              <a:buChar char="•"/>
            </a:pPr>
            <a:r>
              <a:rPr lang="sl-SI" sz="2800" dirty="0" smtClean="0"/>
              <a:t>95-110 cm</a:t>
            </a:r>
            <a:endParaRPr lang="sl-SI" sz="2800" dirty="0"/>
          </a:p>
          <a:p>
            <a:pPr marL="285750" indent="-285750">
              <a:buFont typeface="Arial" pitchFamily="34" charset="0"/>
              <a:buChar char="•"/>
            </a:pPr>
            <a:r>
              <a:rPr lang="sl-SI" sz="2800" dirty="0" smtClean="0"/>
              <a:t>Polja in močvirja</a:t>
            </a:r>
          </a:p>
          <a:p>
            <a:pPr marL="285750" indent="-285750">
              <a:buFont typeface="Arial" pitchFamily="34" charset="0"/>
              <a:buChar char="•"/>
            </a:pPr>
            <a:r>
              <a:rPr lang="sl-SI" sz="2800" dirty="0" err="1" smtClean="0"/>
              <a:t>Neplašna</a:t>
            </a:r>
            <a:r>
              <a:rPr lang="sl-SI" sz="2800" dirty="0" smtClean="0"/>
              <a:t>, sobiva s človekom</a:t>
            </a:r>
            <a:endParaRPr lang="sl-SI" sz="2800" dirty="0"/>
          </a:p>
          <a:p>
            <a:pPr marL="285750" indent="-285750">
              <a:buFont typeface="Arial" pitchFamily="34" charset="0"/>
              <a:buChar char="•"/>
            </a:pPr>
            <a:r>
              <a:rPr lang="sl-SI" sz="2800" dirty="0"/>
              <a:t>Selitev v Afriko</a:t>
            </a:r>
          </a:p>
          <a:p>
            <a:pPr marL="285750" indent="-285750">
              <a:buFont typeface="Arial" pitchFamily="34" charset="0"/>
              <a:buChar char="•"/>
            </a:pPr>
            <a:endParaRPr lang="sl-SI" sz="2800" dirty="0" smtClean="0"/>
          </a:p>
          <a:p>
            <a:pPr marL="285750" indent="-285750">
              <a:buFont typeface="Arial" pitchFamily="34" charset="0"/>
              <a:buChar char="•"/>
            </a:pPr>
            <a:endParaRPr lang="sl-SI" dirty="0"/>
          </a:p>
        </p:txBody>
      </p:sp>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l="44344" t="21644" r="-31674" b="21644"/>
          <a:stretch/>
        </p:blipFill>
        <p:spPr>
          <a:xfrm>
            <a:off x="6381140" y="4484201"/>
            <a:ext cx="5525720" cy="2691283"/>
          </a:xfrm>
          <a:prstGeom prst="rect">
            <a:avLst/>
          </a:prstGeom>
        </p:spPr>
      </p:pic>
    </p:spTree>
    <p:extLst>
      <p:ext uri="{BB962C8B-B14F-4D97-AF65-F5344CB8AC3E}">
        <p14:creationId xmlns:p14="http://schemas.microsoft.com/office/powerpoint/2010/main" val="3902671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grada vsebine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372"/>
            <a:ext cx="10636300" cy="7090867"/>
          </a:xfrm>
        </p:spPr>
      </p:pic>
      <p:sp>
        <p:nvSpPr>
          <p:cNvPr id="2" name="Naslov 1"/>
          <p:cNvSpPr>
            <a:spLocks noGrp="1"/>
          </p:cNvSpPr>
          <p:nvPr>
            <p:ph type="title"/>
          </p:nvPr>
        </p:nvSpPr>
        <p:spPr/>
        <p:txBody>
          <a:bodyPr>
            <a:normAutofit/>
          </a:bodyPr>
          <a:lstStyle/>
          <a:p>
            <a:r>
              <a:rPr lang="sl-SI" sz="2800" b="1" dirty="0"/>
              <a:t>Č</a:t>
            </a:r>
            <a:r>
              <a:rPr lang="sl-SI" sz="2800" b="1" dirty="0" smtClean="0"/>
              <a:t>rnočeli srakoper </a:t>
            </a:r>
            <a:r>
              <a:rPr lang="sl-SI" sz="2800" i="1" dirty="0" err="1" smtClean="0"/>
              <a:t>Lanius</a:t>
            </a:r>
            <a:r>
              <a:rPr lang="sl-SI" sz="2800" i="1" dirty="0" smtClean="0"/>
              <a:t> </a:t>
            </a:r>
            <a:r>
              <a:rPr lang="sl-SI" sz="2800" i="1" dirty="0" err="1" smtClean="0"/>
              <a:t>minor</a:t>
            </a:r>
            <a:endParaRPr lang="sl-SI" sz="2800" i="1" dirty="0"/>
          </a:p>
        </p:txBody>
      </p:sp>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2761"/>
            <a:ext cx="3372395" cy="2242643"/>
          </a:xfrm>
          <a:prstGeom prst="rect">
            <a:avLst/>
          </a:prstGeom>
        </p:spPr>
      </p:pic>
      <p:sp>
        <p:nvSpPr>
          <p:cNvPr id="5" name="PoljeZBesedilom 4"/>
          <p:cNvSpPr txBox="1"/>
          <p:nvPr/>
        </p:nvSpPr>
        <p:spPr>
          <a:xfrm>
            <a:off x="34205" y="1916832"/>
            <a:ext cx="3024336" cy="3816429"/>
          </a:xfrm>
          <a:prstGeom prst="rect">
            <a:avLst/>
          </a:prstGeom>
          <a:noFill/>
        </p:spPr>
        <p:txBody>
          <a:bodyPr wrap="square" rtlCol="0">
            <a:spAutoFit/>
          </a:bodyPr>
          <a:lstStyle/>
          <a:p>
            <a:pPr marL="285750" indent="-285750">
              <a:buFont typeface="Arial" pitchFamily="34" charset="0"/>
              <a:buChar char="•"/>
            </a:pPr>
            <a:r>
              <a:rPr lang="sl-SI" sz="2800" dirty="0" smtClean="0"/>
              <a:t>19-21 cm</a:t>
            </a:r>
          </a:p>
          <a:p>
            <a:pPr marL="285750" indent="-285750">
              <a:buFont typeface="Arial" pitchFamily="34" charset="0"/>
              <a:buChar char="•"/>
            </a:pPr>
            <a:r>
              <a:rPr lang="sl-SI" sz="2800" dirty="0" smtClean="0"/>
              <a:t>Odprta pokrajina s posameznimi drevesi</a:t>
            </a:r>
          </a:p>
          <a:p>
            <a:pPr marL="285750" indent="-285750">
              <a:buFont typeface="Arial" pitchFamily="34" charset="0"/>
              <a:buChar char="•"/>
            </a:pPr>
            <a:r>
              <a:rPr lang="sl-SI" sz="2800" dirty="0" smtClean="0"/>
              <a:t>Izumrla </a:t>
            </a:r>
          </a:p>
          <a:p>
            <a:r>
              <a:rPr lang="sl-SI" sz="2800" dirty="0"/>
              <a:t> </a:t>
            </a:r>
            <a:r>
              <a:rPr lang="sl-SI" sz="2800" dirty="0" smtClean="0"/>
              <a:t>  gnezdilka</a:t>
            </a:r>
          </a:p>
          <a:p>
            <a:r>
              <a:rPr lang="sl-SI" sz="2800" dirty="0"/>
              <a:t> </a:t>
            </a:r>
            <a:r>
              <a:rPr lang="sl-SI" sz="2800" dirty="0" smtClean="0"/>
              <a:t>  Slovenskih</a:t>
            </a:r>
          </a:p>
          <a:p>
            <a:r>
              <a:rPr lang="sl-SI" sz="2800" dirty="0" smtClean="0"/>
              <a:t>   goric</a:t>
            </a:r>
          </a:p>
          <a:p>
            <a:pPr marL="285750" indent="-285750">
              <a:buFont typeface="Arial" pitchFamily="34" charset="0"/>
              <a:buChar char="•"/>
            </a:pPr>
            <a:endParaRPr lang="sl-SI" dirty="0"/>
          </a:p>
        </p:txBody>
      </p:sp>
    </p:spTree>
    <p:extLst>
      <p:ext uri="{BB962C8B-B14F-4D97-AF65-F5344CB8AC3E}">
        <p14:creationId xmlns:p14="http://schemas.microsoft.com/office/powerpoint/2010/main" val="156174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94" y="-963488"/>
            <a:ext cx="10975288" cy="8766511"/>
          </a:xfrm>
          <a:prstGeom prst="rect">
            <a:avLst/>
          </a:prstGeom>
        </p:spPr>
      </p:pic>
      <p:sp>
        <p:nvSpPr>
          <p:cNvPr id="2" name="Naslov 1"/>
          <p:cNvSpPr>
            <a:spLocks noGrp="1"/>
          </p:cNvSpPr>
          <p:nvPr>
            <p:ph type="ctrTitle"/>
          </p:nvPr>
        </p:nvSpPr>
        <p:spPr>
          <a:xfrm>
            <a:off x="-540568" y="0"/>
            <a:ext cx="10441160" cy="1628800"/>
          </a:xfrm>
        </p:spPr>
        <p:txBody>
          <a:bodyPr>
            <a:normAutofit/>
          </a:bodyPr>
          <a:lstStyle/>
          <a:p>
            <a:r>
              <a:rPr lang="sl-SI" sz="2800" b="1" dirty="0"/>
              <a:t>Z</a:t>
            </a:r>
            <a:r>
              <a:rPr lang="sl-SI" sz="2800" b="1" dirty="0" smtClean="0"/>
              <a:t>latovranka</a:t>
            </a:r>
            <a:r>
              <a:rPr lang="sl-SI" sz="2800" dirty="0" smtClean="0"/>
              <a:t> </a:t>
            </a:r>
            <a:r>
              <a:rPr lang="sl-SI" sz="2800" i="1" dirty="0" err="1" smtClean="0"/>
              <a:t>Coraccias</a:t>
            </a:r>
            <a:r>
              <a:rPr lang="sl-SI" sz="2800" i="1" dirty="0" smtClean="0"/>
              <a:t> </a:t>
            </a:r>
            <a:r>
              <a:rPr lang="sl-SI" sz="2800" i="1" dirty="0" err="1" smtClean="0"/>
              <a:t>garrulus</a:t>
            </a:r>
            <a:r>
              <a:rPr lang="sl-SI" sz="2800" dirty="0" smtClean="0"/>
              <a:t>, </a:t>
            </a:r>
            <a:r>
              <a:rPr lang="sl-SI" sz="2800" b="1" dirty="0" smtClean="0"/>
              <a:t>zlata vrana</a:t>
            </a:r>
            <a:endParaRPr lang="sl-SI" sz="2800" b="1" dirty="0"/>
          </a:p>
        </p:txBody>
      </p:sp>
      <p:sp>
        <p:nvSpPr>
          <p:cNvPr id="3" name="Podnaslov 2"/>
          <p:cNvSpPr>
            <a:spLocks noGrp="1"/>
          </p:cNvSpPr>
          <p:nvPr>
            <p:ph type="subTitle" idx="1"/>
          </p:nvPr>
        </p:nvSpPr>
        <p:spPr>
          <a:xfrm>
            <a:off x="356622" y="2088236"/>
            <a:ext cx="4503410" cy="2780924"/>
          </a:xfrm>
        </p:spPr>
        <p:txBody>
          <a:bodyPr/>
          <a:lstStyle/>
          <a:p>
            <a:pPr marL="457200" indent="-457200" algn="l">
              <a:buFont typeface="Arial" pitchFamily="34" charset="0"/>
              <a:buChar char="•"/>
            </a:pPr>
            <a:r>
              <a:rPr lang="sl-SI" sz="2800" dirty="0" smtClean="0">
                <a:solidFill>
                  <a:schemeClr val="tx1"/>
                </a:solidFill>
              </a:rPr>
              <a:t>29-33 cm</a:t>
            </a:r>
          </a:p>
          <a:p>
            <a:pPr marL="457200" indent="-457200" algn="l">
              <a:buFont typeface="Arial" pitchFamily="34" charset="0"/>
              <a:buChar char="•"/>
            </a:pPr>
            <a:r>
              <a:rPr lang="sl-SI" sz="2800" dirty="0" smtClean="0">
                <a:solidFill>
                  <a:schemeClr val="tx1"/>
                </a:solidFill>
              </a:rPr>
              <a:t>Nižinska mozaična pokrajina</a:t>
            </a:r>
          </a:p>
          <a:p>
            <a:pPr marL="457200" indent="-457200" algn="l">
              <a:buFont typeface="Arial" pitchFamily="34" charset="0"/>
              <a:buChar char="•"/>
            </a:pPr>
            <a:r>
              <a:rPr lang="sl-SI" sz="2800" dirty="0" smtClean="0">
                <a:solidFill>
                  <a:schemeClr val="tx1"/>
                </a:solidFill>
              </a:rPr>
              <a:t>Selitev v Afriko</a:t>
            </a:r>
          </a:p>
          <a:p>
            <a:pPr marL="457200" indent="-457200" algn="l">
              <a:buFont typeface="Arial" pitchFamily="34" charset="0"/>
              <a:buChar char="•"/>
            </a:pPr>
            <a:r>
              <a:rPr lang="sl-SI" sz="2800" dirty="0" smtClean="0">
                <a:solidFill>
                  <a:schemeClr val="tx1"/>
                </a:solidFill>
              </a:rPr>
              <a:t>Duplar</a:t>
            </a:r>
          </a:p>
          <a:p>
            <a:pPr algn="l"/>
            <a:endParaRPr lang="sl-SI" dirty="0" smtClean="0">
              <a:solidFill>
                <a:schemeClr val="tx1"/>
              </a:solidFill>
            </a:endParaRPr>
          </a:p>
          <a:p>
            <a:endParaRPr lang="sl-SI" dirty="0"/>
          </a:p>
        </p:txBody>
      </p:sp>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39" y="4725144"/>
            <a:ext cx="3864555" cy="2615016"/>
          </a:xfrm>
          <a:prstGeom prst="rect">
            <a:avLst/>
          </a:prstGeom>
        </p:spPr>
      </p:pic>
    </p:spTree>
    <p:extLst>
      <p:ext uri="{BB962C8B-B14F-4D97-AF65-F5344CB8AC3E}">
        <p14:creationId xmlns:p14="http://schemas.microsoft.com/office/powerpoint/2010/main" val="2791519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RELIEF</a:t>
            </a:r>
            <a:endParaRPr lang="sl-SI" sz="2800" dirty="0"/>
          </a:p>
        </p:txBody>
      </p:sp>
      <p:sp>
        <p:nvSpPr>
          <p:cNvPr id="3" name="Content Placeholder 2"/>
          <p:cNvSpPr>
            <a:spLocks noGrp="1"/>
          </p:cNvSpPr>
          <p:nvPr>
            <p:ph idx="1"/>
          </p:nvPr>
        </p:nvSpPr>
        <p:spPr>
          <a:xfrm>
            <a:off x="446856" y="1783357"/>
            <a:ext cx="8229600" cy="1789659"/>
          </a:xfrm>
        </p:spPr>
        <p:txBody>
          <a:bodyPr>
            <a:normAutofit/>
          </a:bodyPr>
          <a:lstStyle/>
          <a:p>
            <a:r>
              <a:rPr lang="sl-SI" sz="1800" dirty="0"/>
              <a:t>Najpomembnejši </a:t>
            </a:r>
            <a:r>
              <a:rPr lang="sl-SI" sz="1800" dirty="0" smtClean="0"/>
              <a:t>dejavnik, pogojuje večino dejavnosti v prostoru</a:t>
            </a:r>
          </a:p>
          <a:p>
            <a:r>
              <a:rPr lang="sl-SI" sz="1800" dirty="0" smtClean="0"/>
              <a:t>Pojav temperaturnega obrata- sončni in toplejši grebeni, hladnejše in vlažne doline</a:t>
            </a:r>
          </a:p>
          <a:p>
            <a:r>
              <a:rPr lang="sl-SI" sz="1800" dirty="0"/>
              <a:t>O</a:t>
            </a:r>
            <a:r>
              <a:rPr lang="sl-SI" sz="1800" dirty="0" smtClean="0"/>
              <a:t>rganizacija zemljišč v odvisnosti od naklonov – ravna zemljišča kmetijska, strmejša vinogradi in sadovnjaki, najbolj strma gozd</a:t>
            </a:r>
          </a:p>
          <a:p>
            <a:r>
              <a:rPr lang="sl-SI" sz="1800" dirty="0" smtClean="0"/>
              <a:t>Slemena ugodnejša za poselitev</a:t>
            </a:r>
          </a:p>
          <a:p>
            <a:endParaRPr lang="sl-SI" sz="1800" dirty="0" smtClean="0"/>
          </a:p>
          <a:p>
            <a:endParaRPr lang="sl-SI" sz="1800" dirty="0" smtClean="0"/>
          </a:p>
          <a:p>
            <a:pPr marL="0" indent="0">
              <a:buNone/>
            </a:pPr>
            <a:endParaRPr lang="sl-SI" dirty="0"/>
          </a:p>
        </p:txBody>
      </p:sp>
      <p:pic>
        <p:nvPicPr>
          <p:cNvPr id="6" name="Picture 5" descr="C:\Users\anja\Documents\anja\DIPLOMEK\dipl 12sept\prerez dola_opombe23sept.jpg"/>
          <p:cNvPicPr/>
          <p:nvPr/>
        </p:nvPicPr>
        <p:blipFill rotWithShape="1">
          <a:blip r:embed="rId2" cstate="print">
            <a:extLst>
              <a:ext uri="{28A0092B-C50C-407E-A947-70E740481C1C}">
                <a14:useLocalDpi xmlns:a14="http://schemas.microsoft.com/office/drawing/2010/main" val="0"/>
              </a:ext>
            </a:extLst>
          </a:blip>
          <a:srcRect l="6338" t="7038" r="6028" b="19248"/>
          <a:stretch/>
        </p:blipFill>
        <p:spPr bwMode="auto">
          <a:xfrm>
            <a:off x="896857" y="3662320"/>
            <a:ext cx="7419559" cy="25029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249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PREHRANA ZLATOVRANKE</a:t>
            </a:r>
            <a:endParaRPr lang="sl-SI" sz="2800" dirty="0"/>
          </a:p>
        </p:txBody>
      </p:sp>
      <p:pic>
        <p:nvPicPr>
          <p:cNvPr id="4" name="Ograda vsebin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16433" y="4543512"/>
            <a:ext cx="3957845" cy="2636913"/>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37" y="5023558"/>
            <a:ext cx="3772437" cy="1862641"/>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1957639"/>
            <a:ext cx="3923928" cy="2611196"/>
          </a:xfrm>
          <a:prstGeom prst="rect">
            <a:avLst/>
          </a:prstGeom>
        </p:spPr>
      </p:pic>
      <p:sp>
        <p:nvSpPr>
          <p:cNvPr id="7" name="PoljeZBesedilom 6"/>
          <p:cNvSpPr txBox="1"/>
          <p:nvPr/>
        </p:nvSpPr>
        <p:spPr>
          <a:xfrm>
            <a:off x="442463" y="1556792"/>
            <a:ext cx="4536505" cy="3108543"/>
          </a:xfrm>
          <a:prstGeom prst="rect">
            <a:avLst/>
          </a:prstGeom>
          <a:noFill/>
        </p:spPr>
        <p:txBody>
          <a:bodyPr wrap="square" rtlCol="0">
            <a:spAutoFit/>
          </a:bodyPr>
          <a:lstStyle/>
          <a:p>
            <a:pPr marL="285750" indent="-285750">
              <a:buFont typeface="Arial" pitchFamily="34" charset="0"/>
              <a:buChar char="•"/>
            </a:pPr>
            <a:r>
              <a:rPr lang="sl-SI" sz="2800" dirty="0" smtClean="0"/>
              <a:t>Velike žuželke (velike kobilice, bramorji, hrošči, poljski murni…)</a:t>
            </a:r>
          </a:p>
          <a:p>
            <a:pPr marL="285750" indent="-285750">
              <a:buFont typeface="Arial" pitchFamily="34" charset="0"/>
              <a:buChar char="•"/>
            </a:pPr>
            <a:r>
              <a:rPr lang="sl-SI" sz="2800" dirty="0" smtClean="0"/>
              <a:t>Deževniki</a:t>
            </a:r>
          </a:p>
          <a:p>
            <a:pPr marL="285750" indent="-285750">
              <a:buFont typeface="Arial" pitchFamily="34" charset="0"/>
              <a:buChar char="•"/>
            </a:pPr>
            <a:r>
              <a:rPr lang="sl-SI" sz="2800" dirty="0" smtClean="0"/>
              <a:t>Kače, kuščarji</a:t>
            </a:r>
          </a:p>
          <a:p>
            <a:pPr marL="285750" indent="-285750">
              <a:buFont typeface="Arial" pitchFamily="34" charset="0"/>
              <a:buChar char="•"/>
            </a:pPr>
            <a:r>
              <a:rPr lang="sl-SI" sz="2800" dirty="0" smtClean="0"/>
              <a:t>Mali sesalci</a:t>
            </a:r>
          </a:p>
          <a:p>
            <a:pPr marL="285750" indent="-285750">
              <a:buFont typeface="Arial" pitchFamily="34" charset="0"/>
              <a:buChar char="•"/>
            </a:pPr>
            <a:r>
              <a:rPr lang="sl-SI" sz="2800" dirty="0" smtClean="0"/>
              <a:t>Lovilna preža</a:t>
            </a:r>
            <a:endParaRPr lang="sl-SI" sz="2800" dirty="0"/>
          </a:p>
        </p:txBody>
      </p:sp>
    </p:spTree>
    <p:extLst>
      <p:ext uri="{BB962C8B-B14F-4D97-AF65-F5344CB8AC3E}">
        <p14:creationId xmlns:p14="http://schemas.microsoft.com/office/powerpoint/2010/main" val="2132571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     GNEZDENJE ZLATOVRANKE</a:t>
            </a:r>
            <a:endParaRPr lang="sl-SI" sz="2800" dirty="0"/>
          </a:p>
        </p:txBody>
      </p:sp>
      <p:pic>
        <p:nvPicPr>
          <p:cNvPr id="4" name="Ograda vsebin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090367"/>
            <a:ext cx="3048000" cy="2030730"/>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2734071"/>
            <a:ext cx="4712593" cy="4712593"/>
          </a:xfrm>
          <a:prstGeom prst="rect">
            <a:avLst/>
          </a:prstGeom>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22573" cy="2869512"/>
          </a:xfrm>
          <a:prstGeom prst="rect">
            <a:avLst/>
          </a:prstGeom>
        </p:spPr>
      </p:pic>
      <p:sp>
        <p:nvSpPr>
          <p:cNvPr id="8" name="PoljeZBesedilom 7"/>
          <p:cNvSpPr txBox="1"/>
          <p:nvPr/>
        </p:nvSpPr>
        <p:spPr>
          <a:xfrm>
            <a:off x="636391" y="2132856"/>
            <a:ext cx="3024336" cy="3323987"/>
          </a:xfrm>
          <a:prstGeom prst="rect">
            <a:avLst/>
          </a:prstGeom>
          <a:noFill/>
        </p:spPr>
        <p:txBody>
          <a:bodyPr wrap="square" rtlCol="0">
            <a:spAutoFit/>
          </a:bodyPr>
          <a:lstStyle/>
          <a:p>
            <a:endParaRPr lang="sl-SI" dirty="0"/>
          </a:p>
          <a:p>
            <a:endParaRPr lang="sl-SI" dirty="0" smtClean="0"/>
          </a:p>
          <a:p>
            <a:pPr marL="285750" indent="-285750">
              <a:buFont typeface="Arial" pitchFamily="34" charset="0"/>
              <a:buChar char="•"/>
            </a:pPr>
            <a:endParaRPr lang="sl-SI" dirty="0"/>
          </a:p>
          <a:p>
            <a:pPr marL="342900" indent="-342900">
              <a:buFont typeface="Arial" pitchFamily="34" charset="0"/>
              <a:buChar char="•"/>
            </a:pPr>
            <a:endParaRPr lang="sl-SI" dirty="0" smtClean="0"/>
          </a:p>
          <a:p>
            <a:pPr marL="342900" indent="-342900">
              <a:buFont typeface="Arial" pitchFamily="34" charset="0"/>
              <a:buChar char="•"/>
            </a:pPr>
            <a:r>
              <a:rPr lang="sl-SI" sz="2800" dirty="0" smtClean="0"/>
              <a:t>Drevesno duplo</a:t>
            </a:r>
          </a:p>
          <a:p>
            <a:pPr marL="342900" indent="-342900">
              <a:buFont typeface="Arial" pitchFamily="34" charset="0"/>
              <a:buChar char="•"/>
            </a:pPr>
            <a:r>
              <a:rPr lang="sl-SI" sz="2800" dirty="0" smtClean="0"/>
              <a:t>Peščene stene</a:t>
            </a:r>
          </a:p>
          <a:p>
            <a:pPr marL="342900" indent="-342900">
              <a:buFont typeface="Arial" pitchFamily="34" charset="0"/>
              <a:buChar char="•"/>
            </a:pPr>
            <a:r>
              <a:rPr lang="sl-SI" sz="2800" dirty="0" smtClean="0"/>
              <a:t>Gnezdilnica</a:t>
            </a:r>
          </a:p>
          <a:p>
            <a:pPr marL="342900" indent="-342900">
              <a:buFont typeface="Arial" pitchFamily="34" charset="0"/>
              <a:buChar char="•"/>
            </a:pPr>
            <a:endParaRPr lang="sl-SI" dirty="0"/>
          </a:p>
          <a:p>
            <a:pPr marL="342900" indent="-342900">
              <a:buFont typeface="Arial" pitchFamily="34" charset="0"/>
              <a:buChar char="•"/>
            </a:pPr>
            <a:endParaRPr lang="sl-SI" dirty="0" smtClean="0"/>
          </a:p>
          <a:p>
            <a:pPr marL="285750" indent="-285750">
              <a:buFont typeface="Arial" pitchFamily="34" charset="0"/>
              <a:buChar char="•"/>
            </a:pPr>
            <a:endParaRPr lang="sl-SI" dirty="0"/>
          </a:p>
        </p:txBody>
      </p:sp>
    </p:spTree>
    <p:extLst>
      <p:ext uri="{BB962C8B-B14F-4D97-AF65-F5344CB8AC3E}">
        <p14:creationId xmlns:p14="http://schemas.microsoft.com/office/powerpoint/2010/main" val="1564272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709" y="250324"/>
            <a:ext cx="8229600" cy="1143000"/>
          </a:xfrm>
        </p:spPr>
        <p:txBody>
          <a:bodyPr>
            <a:normAutofit/>
          </a:bodyPr>
          <a:lstStyle/>
          <a:p>
            <a:r>
              <a:rPr lang="sl-SI" sz="2800" dirty="0" smtClean="0"/>
              <a:t>OGROŽENOST ZLATOVRANKE</a:t>
            </a:r>
            <a:endParaRPr lang="sl-SI" sz="2800" dirty="0"/>
          </a:p>
        </p:txBody>
      </p:sp>
      <p:sp>
        <p:nvSpPr>
          <p:cNvPr id="3" name="Ograda vsebine 2"/>
          <p:cNvSpPr>
            <a:spLocks noGrp="1"/>
          </p:cNvSpPr>
          <p:nvPr>
            <p:ph idx="1"/>
          </p:nvPr>
        </p:nvSpPr>
        <p:spPr>
          <a:xfrm>
            <a:off x="467544" y="1697270"/>
            <a:ext cx="8435280" cy="4709120"/>
          </a:xfrm>
        </p:spPr>
        <p:txBody>
          <a:bodyPr>
            <a:normAutofit/>
          </a:bodyPr>
          <a:lstStyle/>
          <a:p>
            <a:r>
              <a:rPr lang="sl-SI" sz="2800" dirty="0" smtClean="0"/>
              <a:t>Upad populacije zaradi intenziviranja podeželja, uporabe </a:t>
            </a:r>
            <a:r>
              <a:rPr lang="sl-SI" sz="2800" dirty="0" err="1" smtClean="0"/>
              <a:t>biocidov</a:t>
            </a:r>
            <a:r>
              <a:rPr lang="sl-SI" sz="2800" dirty="0" smtClean="0"/>
              <a:t>, pomanjkanja ustreznih gnezdišč, izgube na selitvi in na prezimovališčih v Afriki</a:t>
            </a:r>
          </a:p>
          <a:p>
            <a:endParaRPr lang="sl-SI" sz="2800" dirty="0" smtClean="0"/>
          </a:p>
          <a:p>
            <a:r>
              <a:rPr lang="sl-SI" sz="2800" dirty="0" smtClean="0"/>
              <a:t>Štajerska: spreminjanje travnikov v (koruzne) njive, spreminjanje senožetnih sadovnjakov v plantažne, uporaba FFS in posledično pomanjkanje hrane, sekanje posameznih dreves in mejic</a:t>
            </a:r>
          </a:p>
          <a:p>
            <a:endParaRPr lang="sl-SI" sz="2800" dirty="0" smtClean="0"/>
          </a:p>
          <a:p>
            <a:r>
              <a:rPr lang="sl-SI" sz="2800" dirty="0" smtClean="0"/>
              <a:t>V Sloveniji: (domnevno) izumrla vrsta – do leta 2014!</a:t>
            </a:r>
          </a:p>
          <a:p>
            <a:endParaRPr lang="sl-SI" sz="2800" dirty="0"/>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843" y="31249"/>
            <a:ext cx="2219250" cy="1608956"/>
          </a:xfrm>
          <a:prstGeom prst="rect">
            <a:avLst/>
          </a:prstGeom>
        </p:spPr>
      </p:pic>
    </p:spTree>
    <p:extLst>
      <p:ext uri="{BB962C8B-B14F-4D97-AF65-F5344CB8AC3E}">
        <p14:creationId xmlns:p14="http://schemas.microsoft.com/office/powerpoint/2010/main" val="3581195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Naslov 1"/>
          <p:cNvSpPr>
            <a:spLocks noGrp="1"/>
          </p:cNvSpPr>
          <p:nvPr>
            <p:ph type="title"/>
          </p:nvPr>
        </p:nvSpPr>
        <p:spPr/>
        <p:txBody>
          <a:bodyPr>
            <a:normAutofit/>
          </a:bodyPr>
          <a:lstStyle/>
          <a:p>
            <a:r>
              <a:rPr lang="sl-SI" sz="2800" dirty="0" smtClean="0"/>
              <a:t>POMOČ ZLATOVRANKAM</a:t>
            </a:r>
            <a:endParaRPr lang="sl-SI" sz="2800" dirty="0"/>
          </a:p>
        </p:txBody>
      </p:sp>
      <p:sp>
        <p:nvSpPr>
          <p:cNvPr id="3" name="Ograda vsebine 2"/>
          <p:cNvSpPr>
            <a:spLocks noGrp="1"/>
          </p:cNvSpPr>
          <p:nvPr>
            <p:ph idx="1"/>
          </p:nvPr>
        </p:nvSpPr>
        <p:spPr>
          <a:xfrm>
            <a:off x="474886" y="1844824"/>
            <a:ext cx="6531346" cy="4464496"/>
          </a:xfrm>
        </p:spPr>
        <p:txBody>
          <a:bodyPr>
            <a:normAutofit lnSpcReduction="10000"/>
          </a:bodyPr>
          <a:lstStyle/>
          <a:p>
            <a:r>
              <a:rPr lang="sl-SI" sz="2800" dirty="0" smtClean="0"/>
              <a:t>KP Goričko in DOPPS postavila 40 lovilnih prež in 30 gnezdilnic v zgornji </a:t>
            </a:r>
            <a:r>
              <a:rPr lang="sl-SI" sz="2800" dirty="0" err="1" smtClean="0"/>
              <a:t>Ledavski</a:t>
            </a:r>
            <a:r>
              <a:rPr lang="sl-SI" sz="2800" dirty="0" smtClean="0"/>
              <a:t> dolini na Goričkem</a:t>
            </a:r>
          </a:p>
          <a:p>
            <a:endParaRPr lang="sl-SI" sz="2800" dirty="0" smtClean="0"/>
          </a:p>
          <a:p>
            <a:endParaRPr lang="sl-SI" sz="2800" dirty="0" smtClean="0"/>
          </a:p>
          <a:p>
            <a:endParaRPr lang="sl-SI" sz="2800" dirty="0" smtClean="0"/>
          </a:p>
          <a:p>
            <a:endParaRPr lang="sl-SI" sz="2800" dirty="0" smtClean="0"/>
          </a:p>
          <a:p>
            <a:r>
              <a:rPr lang="sl-SI" sz="2800" dirty="0" smtClean="0"/>
              <a:t>DOPPS postavil 19 gnezdilnic v Slovenskih goricah (Jurovski dol, Gasteraj, Žitence, Drvanja in Šetarovo)</a:t>
            </a:r>
            <a:endParaRPr lang="sl-SI" sz="2800" dirty="0"/>
          </a:p>
        </p:txBody>
      </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855" y="0"/>
            <a:ext cx="2137768" cy="3193122"/>
          </a:xfrm>
          <a:prstGeom prst="rect">
            <a:avLst/>
          </a:prstGeom>
        </p:spPr>
      </p:pic>
    </p:spTree>
    <p:extLst>
      <p:ext uri="{BB962C8B-B14F-4D97-AF65-F5344CB8AC3E}">
        <p14:creationId xmlns:p14="http://schemas.microsoft.com/office/powerpoint/2010/main" val="2043894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ZGODBA O USPEHU</a:t>
            </a:r>
            <a:endParaRPr lang="sl-SI" sz="2800" dirty="0"/>
          </a:p>
        </p:txBody>
      </p:sp>
      <p:sp>
        <p:nvSpPr>
          <p:cNvPr id="3" name="Ograda vsebine 2"/>
          <p:cNvSpPr>
            <a:spLocks noGrp="1"/>
          </p:cNvSpPr>
          <p:nvPr>
            <p:ph idx="1"/>
          </p:nvPr>
        </p:nvSpPr>
        <p:spPr/>
        <p:txBody>
          <a:bodyPr>
            <a:normAutofit/>
          </a:bodyPr>
          <a:lstStyle/>
          <a:p>
            <a:r>
              <a:rPr lang="sl-SI" sz="2800" dirty="0" smtClean="0"/>
              <a:t>Konec aprila 2014 par zlatovrank zasedel gnezdilnico</a:t>
            </a:r>
          </a:p>
          <a:p>
            <a:r>
              <a:rPr lang="sl-SI" sz="2800" dirty="0" smtClean="0"/>
              <a:t>5 mladičev</a:t>
            </a:r>
          </a:p>
          <a:p>
            <a:r>
              <a:rPr lang="sl-SI" sz="2800" dirty="0" smtClean="0"/>
              <a:t>Prva gnezditev zlatovranke v Sloveniji po letu 2005</a:t>
            </a:r>
            <a:endParaRPr lang="sl-SI" sz="2800" dirty="0"/>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48" y="3681028"/>
            <a:ext cx="3563888" cy="2672916"/>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3717032"/>
            <a:ext cx="3935690" cy="2636912"/>
          </a:xfrm>
          <a:prstGeom prst="rect">
            <a:avLst/>
          </a:prstGeom>
        </p:spPr>
      </p:pic>
    </p:spTree>
    <p:extLst>
      <p:ext uri="{BB962C8B-B14F-4D97-AF65-F5344CB8AC3E}">
        <p14:creationId xmlns:p14="http://schemas.microsoft.com/office/powerpoint/2010/main" val="4112534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OHRANITEV PTIC DOLOV</a:t>
            </a:r>
            <a:endParaRPr lang="sl-SI" sz="2800" dirty="0"/>
          </a:p>
        </p:txBody>
      </p:sp>
      <p:sp>
        <p:nvSpPr>
          <p:cNvPr id="3" name="Ograda vsebine 2"/>
          <p:cNvSpPr>
            <a:spLocks noGrp="1"/>
          </p:cNvSpPr>
          <p:nvPr>
            <p:ph idx="1"/>
          </p:nvPr>
        </p:nvSpPr>
        <p:spPr>
          <a:xfrm>
            <a:off x="467544" y="1772816"/>
            <a:ext cx="8229600" cy="4525963"/>
          </a:xfrm>
        </p:spPr>
        <p:txBody>
          <a:bodyPr>
            <a:normAutofit/>
          </a:bodyPr>
          <a:lstStyle/>
          <a:p>
            <a:r>
              <a:rPr lang="sl-SI" sz="2800" dirty="0" smtClean="0"/>
              <a:t>Ohranjanje visokodebelnih sadovnjakov</a:t>
            </a:r>
          </a:p>
          <a:p>
            <a:r>
              <a:rPr lang="sl-SI" sz="2800" dirty="0" smtClean="0"/>
              <a:t>Tradicionalno obdelovanje tal, kolobarjenje</a:t>
            </a:r>
          </a:p>
          <a:p>
            <a:r>
              <a:rPr lang="sl-SI" sz="2800" dirty="0" smtClean="0"/>
              <a:t>Sajenje starih sort žit</a:t>
            </a:r>
          </a:p>
          <a:p>
            <a:r>
              <a:rPr lang="sl-SI" sz="2800" dirty="0" smtClean="0"/>
              <a:t>Ohranjanje mejic in samotnih dreves</a:t>
            </a:r>
          </a:p>
          <a:p>
            <a:r>
              <a:rPr lang="sl-SI" sz="2800" dirty="0" smtClean="0"/>
              <a:t>Omejitev uporabe FFS</a:t>
            </a:r>
          </a:p>
          <a:p>
            <a:r>
              <a:rPr lang="sl-SI" sz="2800" dirty="0" smtClean="0"/>
              <a:t>Preprečevanje zaraščanja </a:t>
            </a:r>
          </a:p>
          <a:p>
            <a:pPr marL="0" indent="0">
              <a:buNone/>
            </a:pPr>
            <a:r>
              <a:rPr lang="sl-SI" sz="2800" dirty="0" smtClean="0"/>
              <a:t>    travnikov s košnjo ali </a:t>
            </a:r>
          </a:p>
          <a:p>
            <a:pPr marL="0" indent="0">
              <a:buNone/>
            </a:pPr>
            <a:r>
              <a:rPr lang="sl-SI" sz="2800" dirty="0"/>
              <a:t> </a:t>
            </a:r>
            <a:r>
              <a:rPr lang="sl-SI" sz="2800" dirty="0" smtClean="0"/>
              <a:t>   pašo drobnice</a:t>
            </a:r>
            <a:endParaRPr lang="sl-SI" sz="2800" dirty="0"/>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753036"/>
            <a:ext cx="4139952" cy="3104964"/>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65326"/>
            <a:ext cx="2521344" cy="1798559"/>
          </a:xfrm>
          <a:prstGeom prst="rect">
            <a:avLst/>
          </a:prstGeom>
        </p:spPr>
      </p:pic>
    </p:spTree>
    <p:extLst>
      <p:ext uri="{BB962C8B-B14F-4D97-AF65-F5344CB8AC3E}">
        <p14:creationId xmlns:p14="http://schemas.microsoft.com/office/powerpoint/2010/main" val="496004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 y="4137849"/>
            <a:ext cx="3779644" cy="2759141"/>
          </a:xfrm>
          <a:prstGeom prst="rect">
            <a:avLst/>
          </a:prstGeom>
        </p:spPr>
      </p:pic>
      <p:sp>
        <p:nvSpPr>
          <p:cNvPr id="2" name="Naslov 1"/>
          <p:cNvSpPr>
            <a:spLocks noGrp="1"/>
          </p:cNvSpPr>
          <p:nvPr>
            <p:ph type="title"/>
          </p:nvPr>
        </p:nvSpPr>
        <p:spPr>
          <a:xfrm>
            <a:off x="827584" y="178902"/>
            <a:ext cx="7380312" cy="1143000"/>
          </a:xfrm>
        </p:spPr>
        <p:txBody>
          <a:bodyPr>
            <a:normAutofit/>
          </a:bodyPr>
          <a:lstStyle/>
          <a:p>
            <a:r>
              <a:rPr lang="sl-SI" sz="2800" dirty="0" smtClean="0"/>
              <a:t>SESALCI KULTURNE KRAJINE DOLOV              </a:t>
            </a:r>
            <a:endParaRPr lang="sl-SI" sz="2800" dirty="0"/>
          </a:p>
        </p:txBody>
      </p:sp>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0037" y="4153958"/>
            <a:ext cx="3635896" cy="2726922"/>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1592282"/>
            <a:ext cx="3635896" cy="2438985"/>
          </a:xfrm>
          <a:prstGeom prst="rect">
            <a:avLst/>
          </a:prstGeom>
        </p:spPr>
      </p:pic>
      <p:pic>
        <p:nvPicPr>
          <p:cNvPr id="13" name="Slika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14022"/>
            <a:ext cx="3779645" cy="2365326"/>
          </a:xfrm>
          <a:prstGeom prst="rect">
            <a:avLst/>
          </a:prstGeom>
        </p:spPr>
      </p:pic>
      <p:pic>
        <p:nvPicPr>
          <p:cNvPr id="4" name="Ograda vsebine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3118159" y="3081686"/>
            <a:ext cx="3133996" cy="2088026"/>
          </a:xfrm>
        </p:spPr>
      </p:pic>
      <p:pic>
        <p:nvPicPr>
          <p:cNvPr id="5" name="Slika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21902"/>
            <a:ext cx="4105824" cy="2749226"/>
          </a:xfrm>
          <a:prstGeom prst="rect">
            <a:avLst/>
          </a:prstGeom>
        </p:spPr>
      </p:pic>
      <p:pic>
        <p:nvPicPr>
          <p:cNvPr id="10" name="Slika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 y="4125699"/>
            <a:ext cx="4138713" cy="2759141"/>
          </a:xfrm>
          <a:prstGeom prst="rect">
            <a:avLst/>
          </a:prstGeom>
        </p:spPr>
      </p:pic>
      <p:pic>
        <p:nvPicPr>
          <p:cNvPr id="9" name="Slika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1123994"/>
            <a:ext cx="3779377" cy="2941149"/>
          </a:xfrm>
          <a:prstGeom prst="rect">
            <a:avLst/>
          </a:prstGeom>
        </p:spPr>
      </p:pic>
      <p:pic>
        <p:nvPicPr>
          <p:cNvPr id="8" name="Slika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4089" y="4100354"/>
            <a:ext cx="3779376" cy="2834532"/>
          </a:xfrm>
          <a:prstGeom prst="rect">
            <a:avLst/>
          </a:prstGeom>
        </p:spPr>
      </p:pic>
      <p:pic>
        <p:nvPicPr>
          <p:cNvPr id="12" name="Slika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9872" y="2638388"/>
            <a:ext cx="2530570" cy="2681919"/>
          </a:xfrm>
          <a:prstGeom prst="rect">
            <a:avLst/>
          </a:prstGeom>
        </p:spPr>
      </p:pic>
    </p:spTree>
    <p:extLst>
      <p:ext uri="{BB962C8B-B14F-4D97-AF65-F5344CB8AC3E}">
        <p14:creationId xmlns:p14="http://schemas.microsoft.com/office/powerpoint/2010/main" val="34330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3000" fill="hold"/>
                                        <p:tgtEl>
                                          <p:spTgt spid="10"/>
                                        </p:tgtEl>
                                        <p:attrNameLst>
                                          <p:attrName>ppt_x</p:attrName>
                                        </p:attrNameLst>
                                      </p:cBhvr>
                                      <p:tavLst>
                                        <p:tav tm="0">
                                          <p:val>
                                            <p:strVal val="#ppt_x"/>
                                          </p:val>
                                        </p:tav>
                                        <p:tav tm="100000">
                                          <p:val>
                                            <p:strVal val="#ppt_x"/>
                                          </p:val>
                                        </p:tav>
                                      </p:tavLst>
                                    </p:anim>
                                    <p:anim calcmode="lin" valueType="num">
                                      <p:cBhvr additive="base">
                                        <p:cTn id="14"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fill="hold"/>
                                        <p:tgtEl>
                                          <p:spTgt spid="9"/>
                                        </p:tgtEl>
                                        <p:attrNameLst>
                                          <p:attrName>ppt_x</p:attrName>
                                        </p:attrNameLst>
                                      </p:cBhvr>
                                      <p:tavLst>
                                        <p:tav tm="0">
                                          <p:val>
                                            <p:strVal val="#ppt_x"/>
                                          </p:val>
                                        </p:tav>
                                        <p:tav tm="100000">
                                          <p:val>
                                            <p:strVal val="#ppt_x"/>
                                          </p:val>
                                        </p:tav>
                                      </p:tavLst>
                                    </p:anim>
                                    <p:anim calcmode="lin" valueType="num">
                                      <p:cBhvr additive="base">
                                        <p:cTn id="20"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3000" fill="hold"/>
                                        <p:tgtEl>
                                          <p:spTgt spid="8"/>
                                        </p:tgtEl>
                                        <p:attrNameLst>
                                          <p:attrName>ppt_x</p:attrName>
                                        </p:attrNameLst>
                                      </p:cBhvr>
                                      <p:tavLst>
                                        <p:tav tm="0">
                                          <p:val>
                                            <p:strVal val="#ppt_x"/>
                                          </p:val>
                                        </p:tav>
                                        <p:tav tm="100000">
                                          <p:val>
                                            <p:strVal val="#ppt_x"/>
                                          </p:val>
                                        </p:tav>
                                      </p:tavLst>
                                    </p:anim>
                                    <p:anim calcmode="lin" valueType="num">
                                      <p:cBhvr additive="base">
                                        <p:cTn id="2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3000" fill="hold"/>
                                        <p:tgtEl>
                                          <p:spTgt spid="12"/>
                                        </p:tgtEl>
                                        <p:attrNameLst>
                                          <p:attrName>ppt_x</p:attrName>
                                        </p:attrNameLst>
                                      </p:cBhvr>
                                      <p:tavLst>
                                        <p:tav tm="0">
                                          <p:val>
                                            <p:strVal val="#ppt_x"/>
                                          </p:val>
                                        </p:tav>
                                        <p:tav tm="100000">
                                          <p:val>
                                            <p:strVal val="#ppt_x"/>
                                          </p:val>
                                        </p:tav>
                                      </p:tavLst>
                                    </p:anim>
                                    <p:anim calcmode="lin" valueType="num">
                                      <p:cBhvr additive="base">
                                        <p:cTn id="32"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p:txBody>
          <a:bodyPr>
            <a:normAutofit/>
          </a:bodyPr>
          <a:lstStyle/>
          <a:p>
            <a:r>
              <a:rPr lang="sl-SI" sz="2800" dirty="0" smtClean="0"/>
              <a:t>DRUGE ŽIVALI KULTURNE KRAJINE DOLOV </a:t>
            </a:r>
            <a:endParaRPr lang="sl-SI" sz="2800" dirty="0"/>
          </a:p>
        </p:txBody>
      </p:sp>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812" y="4228974"/>
            <a:ext cx="2699792" cy="2754890"/>
          </a:xfrm>
          <a:prstGeom prst="rect">
            <a:avLst/>
          </a:prstGeom>
        </p:spPr>
      </p:pic>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3" y="1817518"/>
            <a:ext cx="3623384" cy="2411198"/>
          </a:xfrm>
          <a:prstGeom prst="rect">
            <a:avLst/>
          </a:prstGeom>
        </p:spPr>
      </p:pic>
      <p:pic>
        <p:nvPicPr>
          <p:cNvPr id="12" name="Slika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3" y="4311951"/>
            <a:ext cx="3264167" cy="2546050"/>
          </a:xfrm>
          <a:prstGeom prst="rect">
            <a:avLst/>
          </a:prstGeom>
        </p:spPr>
      </p:pic>
      <p:pic>
        <p:nvPicPr>
          <p:cNvPr id="16" name="Slika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6304" y="1780487"/>
            <a:ext cx="3114367" cy="2344673"/>
          </a:xfrm>
          <a:prstGeom prst="rect">
            <a:avLst/>
          </a:prstGeom>
        </p:spPr>
      </p:pic>
      <p:pic>
        <p:nvPicPr>
          <p:cNvPr id="11" name="Slika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9974" y="4424018"/>
            <a:ext cx="3569511" cy="2364801"/>
          </a:xfrm>
          <a:prstGeom prst="rect">
            <a:avLst/>
          </a:prstGeom>
        </p:spPr>
      </p:pic>
      <p:pic>
        <p:nvPicPr>
          <p:cNvPr id="13" name="Slika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2314" y="1929166"/>
            <a:ext cx="3074463" cy="2047313"/>
          </a:xfrm>
          <a:prstGeom prst="rect">
            <a:avLst/>
          </a:prstGeom>
        </p:spPr>
      </p:pic>
      <p:pic>
        <p:nvPicPr>
          <p:cNvPr id="14" name="Slika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53" y="4311951"/>
            <a:ext cx="3831848" cy="2546050"/>
          </a:xfrm>
          <a:prstGeom prst="rect">
            <a:avLst/>
          </a:prstGeom>
        </p:spPr>
      </p:pic>
      <p:pic>
        <p:nvPicPr>
          <p:cNvPr id="10" name="Slika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97" y="1484301"/>
            <a:ext cx="3664388" cy="2744415"/>
          </a:xfrm>
          <a:prstGeom prst="rect">
            <a:avLst/>
          </a:prstGeom>
        </p:spPr>
      </p:pic>
      <p:pic>
        <p:nvPicPr>
          <p:cNvPr id="15" name="Slika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383" y="4228716"/>
            <a:ext cx="3498767" cy="2629027"/>
          </a:xfrm>
          <a:prstGeom prst="rect">
            <a:avLst/>
          </a:prstGeom>
        </p:spPr>
      </p:pic>
      <p:pic>
        <p:nvPicPr>
          <p:cNvPr id="8" name="Slika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6789" y="1628801"/>
            <a:ext cx="3751361" cy="2496360"/>
          </a:xfrm>
          <a:prstGeom prst="rect">
            <a:avLst/>
          </a:prstGeom>
        </p:spPr>
      </p:pic>
      <p:pic>
        <p:nvPicPr>
          <p:cNvPr id="5" name="Ograda vsebine 4"/>
          <p:cNvPicPr>
            <a:picLocks noGrp="1" noChangeAspect="1"/>
          </p:cNvPicPr>
          <p:nvPr>
            <p:ph idx="1"/>
          </p:nvPr>
        </p:nvPicPr>
        <p:blipFill>
          <a:blip r:embed="rId13" cstate="print">
            <a:extLst>
              <a:ext uri="{28A0092B-C50C-407E-A947-70E740481C1C}">
                <a14:useLocalDpi xmlns:a14="http://schemas.microsoft.com/office/drawing/2010/main" val="0"/>
              </a:ext>
            </a:extLst>
          </a:blip>
          <a:stretch>
            <a:fillRect/>
          </a:stretch>
        </p:blipFill>
        <p:spPr>
          <a:xfrm>
            <a:off x="2835601" y="1817518"/>
            <a:ext cx="3170703" cy="2158961"/>
          </a:xfrm>
        </p:spPr>
      </p:pic>
      <p:pic>
        <p:nvPicPr>
          <p:cNvPr id="9" name="Slika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3292" y="4412243"/>
            <a:ext cx="3172851" cy="2376576"/>
          </a:xfrm>
          <a:prstGeom prst="rect">
            <a:avLst/>
          </a:prstGeom>
        </p:spPr>
      </p:pic>
    </p:spTree>
    <p:extLst>
      <p:ext uri="{BB962C8B-B14F-4D97-AF65-F5344CB8AC3E}">
        <p14:creationId xmlns:p14="http://schemas.microsoft.com/office/powerpoint/2010/main" val="34952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ppt_x"/>
                                          </p:val>
                                        </p:tav>
                                        <p:tav tm="100000">
                                          <p:val>
                                            <p:strVal val="#ppt_x"/>
                                          </p:val>
                                        </p:tav>
                                      </p:tavLst>
                                    </p:anim>
                                    <p:anim calcmode="lin" valueType="num">
                                      <p:cBhvr additive="base">
                                        <p:cTn id="8"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3000" fill="hold"/>
                                        <p:tgtEl>
                                          <p:spTgt spid="14"/>
                                        </p:tgtEl>
                                        <p:attrNameLst>
                                          <p:attrName>ppt_x</p:attrName>
                                        </p:attrNameLst>
                                      </p:cBhvr>
                                      <p:tavLst>
                                        <p:tav tm="0">
                                          <p:val>
                                            <p:strVal val="#ppt_x"/>
                                          </p:val>
                                        </p:tav>
                                        <p:tav tm="100000">
                                          <p:val>
                                            <p:strVal val="#ppt_x"/>
                                          </p:val>
                                        </p:tav>
                                      </p:tavLst>
                                    </p:anim>
                                    <p:anim calcmode="lin" valueType="num">
                                      <p:cBhvr additive="base">
                                        <p:cTn id="14" dur="3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3000" fill="hold"/>
                                        <p:tgtEl>
                                          <p:spTgt spid="8"/>
                                        </p:tgtEl>
                                        <p:attrNameLst>
                                          <p:attrName>ppt_x</p:attrName>
                                        </p:attrNameLst>
                                      </p:cBhvr>
                                      <p:tavLst>
                                        <p:tav tm="0">
                                          <p:val>
                                            <p:strVal val="#ppt_x"/>
                                          </p:val>
                                        </p:tav>
                                        <p:tav tm="100000">
                                          <p:val>
                                            <p:strVal val="#ppt_x"/>
                                          </p:val>
                                        </p:tav>
                                      </p:tavLst>
                                    </p:anim>
                                    <p:anim calcmode="lin" valueType="num">
                                      <p:cBhvr additive="base">
                                        <p:cTn id="20"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3000" fill="hold"/>
                                        <p:tgtEl>
                                          <p:spTgt spid="15"/>
                                        </p:tgtEl>
                                        <p:attrNameLst>
                                          <p:attrName>ppt_x</p:attrName>
                                        </p:attrNameLst>
                                      </p:cBhvr>
                                      <p:tavLst>
                                        <p:tav tm="0">
                                          <p:val>
                                            <p:strVal val="#ppt_x"/>
                                          </p:val>
                                        </p:tav>
                                        <p:tav tm="100000">
                                          <p:val>
                                            <p:strVal val="#ppt_x"/>
                                          </p:val>
                                        </p:tav>
                                      </p:tavLst>
                                    </p:anim>
                                    <p:anim calcmode="lin" valueType="num">
                                      <p:cBhvr additive="base">
                                        <p:cTn id="26" dur="3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3000" fill="hold"/>
                                        <p:tgtEl>
                                          <p:spTgt spid="5"/>
                                        </p:tgtEl>
                                        <p:attrNameLst>
                                          <p:attrName>ppt_x</p:attrName>
                                        </p:attrNameLst>
                                      </p:cBhvr>
                                      <p:tavLst>
                                        <p:tav tm="0">
                                          <p:val>
                                            <p:strVal val="#ppt_x"/>
                                          </p:val>
                                        </p:tav>
                                        <p:tav tm="100000">
                                          <p:val>
                                            <p:strVal val="#ppt_x"/>
                                          </p:val>
                                        </p:tav>
                                      </p:tavLst>
                                    </p:anim>
                                    <p:anim calcmode="lin" valueType="num">
                                      <p:cBhvr additive="base">
                                        <p:cTn id="32"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3000" fill="hold"/>
                                        <p:tgtEl>
                                          <p:spTgt spid="9"/>
                                        </p:tgtEl>
                                        <p:attrNameLst>
                                          <p:attrName>ppt_x</p:attrName>
                                        </p:attrNameLst>
                                      </p:cBhvr>
                                      <p:tavLst>
                                        <p:tav tm="0">
                                          <p:val>
                                            <p:strVal val="#ppt_x"/>
                                          </p:val>
                                        </p:tav>
                                        <p:tav tm="100000">
                                          <p:val>
                                            <p:strVal val="#ppt_x"/>
                                          </p:val>
                                        </p:tav>
                                      </p:tavLst>
                                    </p:anim>
                                    <p:anim calcmode="lin" valueType="num">
                                      <p:cBhvr additive="base">
                                        <p:cTn id="38"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HOTEL ZA ŽUŽELKE</a:t>
            </a:r>
            <a:endParaRPr lang="sl-SI" sz="2800" dirty="0"/>
          </a:p>
        </p:txBody>
      </p:sp>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007" y="2635251"/>
            <a:ext cx="2801576" cy="1874388"/>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093" y="4509639"/>
            <a:ext cx="2245700" cy="2348361"/>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578" y="4635184"/>
            <a:ext cx="2961432" cy="2222816"/>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332" y="908720"/>
            <a:ext cx="2381251" cy="1604963"/>
          </a:xfrm>
          <a:prstGeom prst="rect">
            <a:avLst/>
          </a:prstGeom>
        </p:spPr>
      </p:pic>
      <p:pic>
        <p:nvPicPr>
          <p:cNvPr id="9" name="Slika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093" y="2635251"/>
            <a:ext cx="2279566" cy="1709674"/>
          </a:xfrm>
          <a:prstGeom prst="rect">
            <a:avLst/>
          </a:prstGeom>
        </p:spPr>
      </p:pic>
      <p:pic>
        <p:nvPicPr>
          <p:cNvPr id="11" name="Ograda vsebine 10"/>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0" y="2406611"/>
            <a:ext cx="3806328" cy="4525963"/>
          </a:xfrm>
        </p:spPr>
      </p:pic>
    </p:spTree>
    <p:extLst>
      <p:ext uri="{BB962C8B-B14F-4D97-AF65-F5344CB8AC3E}">
        <p14:creationId xmlns:p14="http://schemas.microsoft.com/office/powerpoint/2010/main" val="358115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7931224" cy="1143000"/>
          </a:xfrm>
        </p:spPr>
        <p:txBody>
          <a:bodyPr>
            <a:normAutofit/>
          </a:bodyPr>
          <a:lstStyle/>
          <a:p>
            <a:r>
              <a:rPr lang="sl-SI" sz="2800" dirty="0" smtClean="0"/>
              <a:t>NETOPIRJI  </a:t>
            </a:r>
            <a:endParaRPr lang="sl-SI" sz="2800" dirty="0"/>
          </a:p>
        </p:txBody>
      </p:sp>
      <p:pic>
        <p:nvPicPr>
          <p:cNvPr id="4" name="Ograda vsebin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16216" y="836712"/>
            <a:ext cx="2627784" cy="1976093"/>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0" y="3356992"/>
            <a:ext cx="4665729" cy="3502041"/>
          </a:xfrm>
          <a:prstGeom prst="rect">
            <a:avLst/>
          </a:prstGeom>
        </p:spPr>
      </p:pic>
      <p:sp>
        <p:nvSpPr>
          <p:cNvPr id="6" name="PoljeZBesedilom 5"/>
          <p:cNvSpPr txBox="1"/>
          <p:nvPr/>
        </p:nvSpPr>
        <p:spPr>
          <a:xfrm>
            <a:off x="971599" y="1700808"/>
            <a:ext cx="5328593" cy="954107"/>
          </a:xfrm>
          <a:prstGeom prst="rect">
            <a:avLst/>
          </a:prstGeom>
          <a:noFill/>
        </p:spPr>
        <p:txBody>
          <a:bodyPr wrap="square" rtlCol="0">
            <a:spAutoFit/>
          </a:bodyPr>
          <a:lstStyle/>
          <a:p>
            <a:pPr marL="457200" indent="-457200">
              <a:buFont typeface="Arial" pitchFamily="34" charset="0"/>
              <a:buChar char="•"/>
            </a:pPr>
            <a:r>
              <a:rPr lang="sl-SI" sz="2800" dirty="0" smtClean="0"/>
              <a:t>Cerkev Sv. Marije, Jareninski dol</a:t>
            </a:r>
          </a:p>
          <a:p>
            <a:pPr marL="457200" indent="-457200">
              <a:buFont typeface="Arial" pitchFamily="34" charset="0"/>
              <a:buChar char="•"/>
            </a:pPr>
            <a:r>
              <a:rPr lang="sl-SI" sz="2800" dirty="0" smtClean="0"/>
              <a:t>SDPVN</a:t>
            </a:r>
            <a:endParaRPr lang="sl-SI" sz="2800" dirty="0"/>
          </a:p>
        </p:txBody>
      </p:sp>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3017497"/>
            <a:ext cx="2694657" cy="3841536"/>
          </a:xfrm>
          <a:prstGeom prst="rect">
            <a:avLst/>
          </a:prstGeom>
        </p:spPr>
      </p:pic>
    </p:spTree>
    <p:extLst>
      <p:ext uri="{BB962C8B-B14F-4D97-AF65-F5344CB8AC3E}">
        <p14:creationId xmlns:p14="http://schemas.microsoft.com/office/powerpoint/2010/main" val="790472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TLA IN OSONČENOST</a:t>
            </a:r>
            <a:endParaRPr lang="sl-SI" sz="2800" dirty="0"/>
          </a:p>
        </p:txBody>
      </p:sp>
      <p:sp>
        <p:nvSpPr>
          <p:cNvPr id="3" name="Content Placeholder 2"/>
          <p:cNvSpPr>
            <a:spLocks noGrp="1"/>
          </p:cNvSpPr>
          <p:nvPr>
            <p:ph idx="1"/>
          </p:nvPr>
        </p:nvSpPr>
        <p:spPr>
          <a:xfrm>
            <a:off x="446856" y="1412776"/>
            <a:ext cx="8229600" cy="2077691"/>
          </a:xfrm>
        </p:spPr>
        <p:txBody>
          <a:bodyPr>
            <a:normAutofit lnSpcReduction="10000"/>
          </a:bodyPr>
          <a:lstStyle/>
          <a:p>
            <a:r>
              <a:rPr lang="sl-SI" sz="1800" dirty="0" smtClean="0"/>
              <a:t>Organizacija v prostoru odvisna tudi od tipa prsti na določeni geološki podlagi</a:t>
            </a:r>
          </a:p>
          <a:p>
            <a:r>
              <a:rPr lang="sl-SI" sz="1800" dirty="0" smtClean="0"/>
              <a:t>V dolini tla neprimerna za obdelavo, ugodna tla nekoliko višje na blagih naklonih, plitva tla na grebenih zelo sušna</a:t>
            </a:r>
          </a:p>
          <a:p>
            <a:r>
              <a:rPr lang="sl-SI" sz="1800" dirty="0" smtClean="0"/>
              <a:t>Človek za njivske površine izkoristil najugodnejša tla in najbolj optimalno izkoristil prostor</a:t>
            </a:r>
          </a:p>
          <a:p>
            <a:r>
              <a:rPr lang="sl-SI" sz="1800" dirty="0" smtClean="0"/>
              <a:t>Organizacija tudi glede na osončenost: prisojne lege kmetijske površine in naselja, osojna lega gozd</a:t>
            </a:r>
          </a:p>
          <a:p>
            <a:endParaRPr lang="sl-SI" sz="1800" dirty="0" smtClean="0"/>
          </a:p>
          <a:p>
            <a:endParaRPr lang="sl-SI" sz="1800" dirty="0" smtClean="0"/>
          </a:p>
          <a:p>
            <a:pPr marL="0" indent="0">
              <a:buNone/>
            </a:pPr>
            <a:endParaRPr lang="sl-SI" dirty="0"/>
          </a:p>
        </p:txBody>
      </p:sp>
      <p:pic>
        <p:nvPicPr>
          <p:cNvPr id="1026" name="Picture 2" descr="D:\Anja preinstalacija 13.6\anja\PROJEKTI A\Predavanje dol in visokodebelni sadovnjaki\NAtasa slike\foto krajine 456\384CANON\IMG_84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547"/>
          <a:stretch/>
        </p:blipFill>
        <p:spPr bwMode="auto">
          <a:xfrm>
            <a:off x="395536" y="3717032"/>
            <a:ext cx="5451997" cy="208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nja\Documents\anja\DIPLOMEK\pedosekvenca_CB.jpg"/>
          <p:cNvPicPr/>
          <p:nvPr/>
        </p:nvPicPr>
        <p:blipFill rotWithShape="1">
          <a:blip r:embed="rId3" cstate="print">
            <a:extLst>
              <a:ext uri="{28A0092B-C50C-407E-A947-70E740481C1C}">
                <a14:useLocalDpi xmlns:a14="http://schemas.microsoft.com/office/drawing/2010/main" val="0"/>
              </a:ext>
            </a:extLst>
          </a:blip>
          <a:srcRect l="5249" t="12288" r="11602" b="13562"/>
          <a:stretch/>
        </p:blipFill>
        <p:spPr bwMode="auto">
          <a:xfrm>
            <a:off x="4398265" y="3573016"/>
            <a:ext cx="4638231" cy="26499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4376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DRUGI GOSTI GNEZDILNIC</a:t>
            </a:r>
            <a:endParaRPr lang="sl-SI" sz="2800" dirty="0"/>
          </a:p>
        </p:txBody>
      </p:sp>
      <p:pic>
        <p:nvPicPr>
          <p:cNvPr id="4" name="Ograda vsebin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18" y="4261974"/>
            <a:ext cx="3894038" cy="2596026"/>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8576"/>
            <a:ext cx="3851920" cy="3003192"/>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360" y="1213813"/>
            <a:ext cx="3619641" cy="2822093"/>
          </a:xfrm>
          <a:prstGeom prst="rect">
            <a:avLst/>
          </a:prstGeom>
        </p:spPr>
      </p:pic>
      <p:pic>
        <p:nvPicPr>
          <p:cNvPr id="7" name="Slika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4360" y="4035906"/>
            <a:ext cx="3619641" cy="2822093"/>
          </a:xfrm>
          <a:prstGeom prst="rect">
            <a:avLst/>
          </a:prstGeom>
        </p:spPr>
      </p:pic>
    </p:spTree>
    <p:extLst>
      <p:ext uri="{BB962C8B-B14F-4D97-AF65-F5344CB8AC3E}">
        <p14:creationId xmlns:p14="http://schemas.microsoft.com/office/powerpoint/2010/main" val="457651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326" b="21282"/>
          <a:stretch/>
        </p:blipFill>
        <p:spPr>
          <a:xfrm>
            <a:off x="611559" y="1052736"/>
            <a:ext cx="7634773" cy="3744416"/>
          </a:xfrm>
        </p:spPr>
      </p:pic>
      <p:sp>
        <p:nvSpPr>
          <p:cNvPr id="2" name="Naslov 1"/>
          <p:cNvSpPr>
            <a:spLocks noGrp="1"/>
          </p:cNvSpPr>
          <p:nvPr>
            <p:ph type="title"/>
          </p:nvPr>
        </p:nvSpPr>
        <p:spPr>
          <a:xfrm>
            <a:off x="467544" y="0"/>
            <a:ext cx="8229600" cy="1143000"/>
          </a:xfrm>
        </p:spPr>
        <p:txBody>
          <a:bodyPr>
            <a:normAutofit/>
          </a:bodyPr>
          <a:lstStyle/>
          <a:p>
            <a:r>
              <a:rPr lang="sl-SI" sz="2800" dirty="0" smtClean="0"/>
              <a:t>NAŠE GNEZDILNICE</a:t>
            </a:r>
            <a:endParaRPr lang="sl-SI" sz="2800" dirty="0"/>
          </a:p>
        </p:txBody>
      </p:sp>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941168"/>
            <a:ext cx="2459765" cy="1844824"/>
          </a:xfrm>
          <a:prstGeom prst="rect">
            <a:avLst/>
          </a:prstGeom>
        </p:spPr>
      </p:pic>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355" y="4941168"/>
            <a:ext cx="2459765" cy="1844824"/>
          </a:xfrm>
          <a:prstGeom prst="rect">
            <a:avLst/>
          </a:prstGeom>
        </p:spPr>
      </p:pic>
      <p:pic>
        <p:nvPicPr>
          <p:cNvPr id="10" name="Slika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6136" y="4941168"/>
            <a:ext cx="2459765" cy="1844824"/>
          </a:xfrm>
          <a:prstGeom prst="rect">
            <a:avLst/>
          </a:prstGeom>
        </p:spPr>
      </p:pic>
    </p:spTree>
    <p:extLst>
      <p:ext uri="{BB962C8B-B14F-4D97-AF65-F5344CB8AC3E}">
        <p14:creationId xmlns:p14="http://schemas.microsoft.com/office/powerpoint/2010/main" val="1354146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ja preinstalacija 13.6\anja\PROJEKTI A\Predavanje dol in visokodebelni sadovnjaki\IMG_87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36"/>
            <a:ext cx="9147348" cy="6862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8874" y="6021288"/>
            <a:ext cx="8229600" cy="1143000"/>
          </a:xfrm>
        </p:spPr>
        <p:txBody>
          <a:bodyPr>
            <a:normAutofit fontScale="90000"/>
          </a:bodyPr>
          <a:lstStyle/>
          <a:p>
            <a:r>
              <a:rPr lang="sl-SI" sz="3100" dirty="0">
                <a:solidFill>
                  <a:schemeClr val="bg1"/>
                </a:solidFill>
              </a:rPr>
              <a:t>HVALA ZA POZORNOST!</a:t>
            </a:r>
            <a:r>
              <a:rPr lang="sl-SI" dirty="0"/>
              <a:t/>
            </a:r>
            <a:br>
              <a:rPr lang="sl-SI" dirty="0"/>
            </a:br>
            <a:endParaRPr lang="sl-SI" dirty="0"/>
          </a:p>
        </p:txBody>
      </p:sp>
    </p:spTree>
    <p:extLst>
      <p:ext uri="{BB962C8B-B14F-4D97-AF65-F5344CB8AC3E}">
        <p14:creationId xmlns:p14="http://schemas.microsoft.com/office/powerpoint/2010/main" val="1738236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VODE</a:t>
            </a:r>
            <a:endParaRPr lang="sl-SI" sz="2800" dirty="0"/>
          </a:p>
        </p:txBody>
      </p:sp>
      <p:sp>
        <p:nvSpPr>
          <p:cNvPr id="3" name="Content Placeholder 2"/>
          <p:cNvSpPr>
            <a:spLocks noGrp="1"/>
          </p:cNvSpPr>
          <p:nvPr>
            <p:ph idx="1"/>
          </p:nvPr>
        </p:nvSpPr>
        <p:spPr>
          <a:xfrm>
            <a:off x="446856" y="1412776"/>
            <a:ext cx="8229600" cy="3240360"/>
          </a:xfrm>
        </p:spPr>
        <p:txBody>
          <a:bodyPr>
            <a:normAutofit/>
          </a:bodyPr>
          <a:lstStyle/>
          <a:p>
            <a:r>
              <a:rPr lang="sl-SI" sz="1800" dirty="0" smtClean="0"/>
              <a:t>Pomemben element krajine dolov</a:t>
            </a:r>
          </a:p>
          <a:p>
            <a:r>
              <a:rPr lang="sl-SI" sz="1800" dirty="0" smtClean="0"/>
              <a:t>Potok že v morfologiji dola</a:t>
            </a:r>
          </a:p>
          <a:p>
            <a:r>
              <a:rPr lang="sl-SI" sz="1800" dirty="0" smtClean="0"/>
              <a:t>Za kmetovanje neprimerna zemljišča na slemenih – prestrma, </a:t>
            </a:r>
            <a:r>
              <a:rPr lang="sl-SI" sz="1800" dirty="0" err="1" smtClean="0"/>
              <a:t>presušna</a:t>
            </a:r>
            <a:r>
              <a:rPr lang="sl-SI" sz="1800" dirty="0" smtClean="0"/>
              <a:t>, izpostavljena eroziji</a:t>
            </a:r>
          </a:p>
          <a:p>
            <a:r>
              <a:rPr lang="sl-SI" sz="1800" dirty="0" smtClean="0"/>
              <a:t>Doline poplavljene, zato neobdelane – raba za travnike in pašnike</a:t>
            </a:r>
          </a:p>
          <a:p>
            <a:r>
              <a:rPr lang="sl-SI" sz="1800" dirty="0" smtClean="0"/>
              <a:t>Slemena sušna, zato pa večina vode ob njihovem vznožju (izviri)</a:t>
            </a:r>
          </a:p>
          <a:p>
            <a:endParaRPr lang="sl-SI" sz="1800" dirty="0" smtClean="0"/>
          </a:p>
          <a:p>
            <a:pPr marL="0" indent="0">
              <a:buNone/>
            </a:pPr>
            <a:endParaRPr lang="sl-SI" dirty="0"/>
          </a:p>
        </p:txBody>
      </p:sp>
      <p:pic>
        <p:nvPicPr>
          <p:cNvPr id="9217" name="Picture 1" descr="D:\Anja preinstalacija 13.6\anja\PROJEKTI A\Predavanje dol in visokodebelni sadovnjaki\vode-prer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429000"/>
            <a:ext cx="7488832" cy="289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00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RASTLINSTVO</a:t>
            </a:r>
            <a:endParaRPr lang="sl-SI" sz="2800" dirty="0"/>
          </a:p>
        </p:txBody>
      </p:sp>
      <p:sp>
        <p:nvSpPr>
          <p:cNvPr id="3" name="Content Placeholder 2"/>
          <p:cNvSpPr>
            <a:spLocks noGrp="1"/>
          </p:cNvSpPr>
          <p:nvPr>
            <p:ph idx="1"/>
          </p:nvPr>
        </p:nvSpPr>
        <p:spPr>
          <a:xfrm>
            <a:off x="446856" y="1412776"/>
            <a:ext cx="8229600" cy="3240360"/>
          </a:xfrm>
        </p:spPr>
        <p:txBody>
          <a:bodyPr>
            <a:normAutofit/>
          </a:bodyPr>
          <a:lstStyle/>
          <a:p>
            <a:r>
              <a:rPr lang="sl-SI" sz="1800" dirty="0" smtClean="0"/>
              <a:t>Avtohtoni površinski pokrov -gozd- močno preoblikovan</a:t>
            </a:r>
          </a:p>
          <a:p>
            <a:r>
              <a:rPr lang="sl-SI" sz="1800" dirty="0" smtClean="0"/>
              <a:t>Večino ostalega rastja vnesel človek (sadno drevje, topoli, vrbe)</a:t>
            </a:r>
          </a:p>
          <a:p>
            <a:r>
              <a:rPr lang="sl-SI" sz="1800" dirty="0" smtClean="0"/>
              <a:t>Vlažne doline in vodotoki: vrba, črna jelša, topol</a:t>
            </a:r>
          </a:p>
          <a:p>
            <a:r>
              <a:rPr lang="sl-SI" sz="1800" dirty="0" smtClean="0"/>
              <a:t>Senčne, gričevnate lege in kisla tla: bukev, beli gaber, hrast (dob in graden)</a:t>
            </a:r>
          </a:p>
          <a:p>
            <a:endParaRPr lang="sl-SI" sz="1800" dirty="0" smtClean="0"/>
          </a:p>
          <a:p>
            <a:endParaRPr lang="sl-SI" sz="1800" dirty="0" smtClean="0"/>
          </a:p>
          <a:p>
            <a:pPr marL="0" indent="0">
              <a:buNone/>
            </a:pPr>
            <a:endParaRPr lang="sl-SI" dirty="0"/>
          </a:p>
        </p:txBody>
      </p:sp>
      <p:pic>
        <p:nvPicPr>
          <p:cNvPr id="3074" name="Picture 2" descr="D:\Anja preinstalacija 13.6\anja\PROJEKTI A\Predavanje dol in visokodebelni sadovnjaki\NAtasa slike\foto krajine 456\385CANON\IMG_85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12976"/>
            <a:ext cx="3780419"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12976"/>
            <a:ext cx="3816424" cy="2545466"/>
          </a:xfrm>
          <a:prstGeom prst="rect">
            <a:avLst/>
          </a:prstGeom>
          <a:solidFill>
            <a:srgbClr val="FFFFFF"/>
          </a:solidFill>
          <a:ln>
            <a:noFill/>
          </a:ln>
        </p:spPr>
      </p:pic>
    </p:spTree>
    <p:extLst>
      <p:ext uri="{BB962C8B-B14F-4D97-AF65-F5344CB8AC3E}">
        <p14:creationId xmlns:p14="http://schemas.microsoft.com/office/powerpoint/2010/main" val="498927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RASTLINSTVO</a:t>
            </a:r>
            <a:endParaRPr lang="sl-SI" sz="2800" dirty="0"/>
          </a:p>
        </p:txBody>
      </p:sp>
      <p:sp>
        <p:nvSpPr>
          <p:cNvPr id="3" name="Content Placeholder 2"/>
          <p:cNvSpPr>
            <a:spLocks noGrp="1"/>
          </p:cNvSpPr>
          <p:nvPr>
            <p:ph idx="1"/>
          </p:nvPr>
        </p:nvSpPr>
        <p:spPr>
          <a:xfrm>
            <a:off x="446856" y="1412776"/>
            <a:ext cx="8229600" cy="3240360"/>
          </a:xfrm>
        </p:spPr>
        <p:txBody>
          <a:bodyPr>
            <a:normAutofit/>
          </a:bodyPr>
          <a:lstStyle/>
          <a:p>
            <a:r>
              <a:rPr lang="sl-SI" sz="1800" dirty="0" smtClean="0"/>
              <a:t>Značilne panonske vrste hrast (</a:t>
            </a:r>
            <a:r>
              <a:rPr lang="sl-SI" sz="1800" i="1" dirty="0" err="1"/>
              <a:t>Q</a:t>
            </a:r>
            <a:r>
              <a:rPr lang="sl-SI" sz="1800" i="1" dirty="0" err="1" smtClean="0"/>
              <a:t>uercus</a:t>
            </a:r>
            <a:r>
              <a:rPr lang="sl-SI" sz="1800" i="1" dirty="0" smtClean="0"/>
              <a:t> </a:t>
            </a:r>
            <a:r>
              <a:rPr lang="sl-SI" sz="1800" i="1" dirty="0" err="1" smtClean="0"/>
              <a:t>robur</a:t>
            </a:r>
            <a:r>
              <a:rPr lang="sl-SI" sz="1800" dirty="0" smtClean="0"/>
              <a:t>), </a:t>
            </a:r>
            <a:r>
              <a:rPr lang="sl-SI" sz="1800" dirty="0"/>
              <a:t>kostanj (</a:t>
            </a:r>
            <a:r>
              <a:rPr lang="sl-SI" sz="1800" i="1" dirty="0" err="1"/>
              <a:t>Castanea</a:t>
            </a:r>
            <a:r>
              <a:rPr lang="sl-SI" sz="1800" i="1" dirty="0"/>
              <a:t> </a:t>
            </a:r>
            <a:r>
              <a:rPr lang="sl-SI" sz="1800" i="1" dirty="0" err="1"/>
              <a:t>sativa</a:t>
            </a:r>
            <a:r>
              <a:rPr lang="sl-SI" sz="1800" dirty="0"/>
              <a:t>) in robinija (</a:t>
            </a:r>
            <a:r>
              <a:rPr lang="sl-SI" sz="1800" i="1" dirty="0" err="1"/>
              <a:t>Robinia</a:t>
            </a:r>
            <a:r>
              <a:rPr lang="sl-SI" sz="1800" i="1" dirty="0"/>
              <a:t> </a:t>
            </a:r>
            <a:r>
              <a:rPr lang="sl-SI" sz="1800" i="1" dirty="0" err="1" smtClean="0"/>
              <a:t>pseudoacacia</a:t>
            </a:r>
            <a:r>
              <a:rPr lang="sl-SI" sz="1800" dirty="0" smtClean="0"/>
              <a:t>)</a:t>
            </a:r>
          </a:p>
          <a:p>
            <a:r>
              <a:rPr lang="sl-SI" sz="1800" dirty="0" smtClean="0"/>
              <a:t>Robinija vnesena vrsta, predvsem za pašo čebel, pojavlja se predvsem </a:t>
            </a:r>
            <a:r>
              <a:rPr lang="sl-SI" sz="1800" dirty="0"/>
              <a:t>na razvrednotenih kmetijskih zemljiščih </a:t>
            </a:r>
            <a:endParaRPr lang="sl-SI" sz="1800" dirty="0" smtClean="0"/>
          </a:p>
          <a:p>
            <a:r>
              <a:rPr lang="sl-SI" sz="1800" dirty="0" smtClean="0"/>
              <a:t>Kostanj – za hrano</a:t>
            </a:r>
          </a:p>
          <a:p>
            <a:r>
              <a:rPr lang="sl-SI" sz="1800" dirty="0" smtClean="0"/>
              <a:t>Tradicionalne obrti – hrast za izdelavo sodov, </a:t>
            </a:r>
            <a:r>
              <a:rPr lang="sl-SI" sz="1800" dirty="0"/>
              <a:t>robinija pa za izdelovanje kolov za vinsko trto </a:t>
            </a:r>
            <a:endParaRPr lang="sl-SI" sz="1800" dirty="0" smtClean="0"/>
          </a:p>
          <a:p>
            <a:endParaRPr lang="sl-SI" sz="1800" dirty="0" smtClean="0"/>
          </a:p>
          <a:p>
            <a:endParaRPr lang="sl-SI" sz="1800" dirty="0" smtClean="0"/>
          </a:p>
          <a:p>
            <a:pPr marL="0" indent="0">
              <a:buNone/>
            </a:pPr>
            <a:endParaRPr lang="sl-SI" dirty="0"/>
          </a:p>
        </p:txBody>
      </p:sp>
      <p:pic>
        <p:nvPicPr>
          <p:cNvPr id="8194" name="Picture 2" descr="http://www.tujerodne-vrste.info/wp-content/uploads/robini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41" y="3645024"/>
            <a:ext cx="3602765" cy="270207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953" y="3640744"/>
            <a:ext cx="3608471" cy="270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572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856" y="1136398"/>
            <a:ext cx="8229600" cy="3888432"/>
          </a:xfrm>
        </p:spPr>
        <p:txBody>
          <a:bodyPr>
            <a:normAutofit/>
          </a:bodyPr>
          <a:lstStyle/>
          <a:p>
            <a:r>
              <a:rPr lang="sl-SI" sz="1800" dirty="0"/>
              <a:t>Sadovnjak na travniku, ki ni namenjen intenzivni pridelavi sadja</a:t>
            </a:r>
          </a:p>
          <a:p>
            <a:r>
              <a:rPr lang="sl-SI" sz="1800" dirty="0" smtClean="0"/>
              <a:t>Različna pogovorna poimenovanja – </a:t>
            </a:r>
            <a:r>
              <a:rPr lang="sl-SI" sz="1800" dirty="0" err="1" smtClean="0"/>
              <a:t>pungrad</a:t>
            </a:r>
            <a:r>
              <a:rPr lang="sl-SI" sz="1800" dirty="0" smtClean="0"/>
              <a:t>, </a:t>
            </a:r>
            <a:r>
              <a:rPr lang="sl-SI" sz="1800" dirty="0" err="1" smtClean="0"/>
              <a:t>pungart</a:t>
            </a:r>
            <a:r>
              <a:rPr lang="sl-SI" sz="1800" dirty="0" smtClean="0"/>
              <a:t>, </a:t>
            </a:r>
            <a:r>
              <a:rPr lang="sl-SI" sz="1800" dirty="0" err="1" smtClean="0"/>
              <a:t>pungert</a:t>
            </a:r>
            <a:r>
              <a:rPr lang="sl-SI" sz="1800" dirty="0" smtClean="0"/>
              <a:t>, „</a:t>
            </a:r>
            <a:r>
              <a:rPr lang="sl-SI" sz="1800" dirty="0" err="1" smtClean="0"/>
              <a:t>pungred</a:t>
            </a:r>
            <a:r>
              <a:rPr lang="sl-SI" sz="1800" dirty="0" smtClean="0"/>
              <a:t>“</a:t>
            </a:r>
          </a:p>
          <a:p>
            <a:r>
              <a:rPr lang="sl-SI" sz="1800" dirty="0" smtClean="0"/>
              <a:t>Različni strokovni izrazi – travniški, ekstenzivni, senožetni, visokodebelni sadovnjak</a:t>
            </a:r>
          </a:p>
          <a:p>
            <a:r>
              <a:rPr lang="sl-SI" sz="1800" dirty="0" smtClean="0"/>
              <a:t>Kosi se </a:t>
            </a:r>
            <a:r>
              <a:rPr lang="sl-SI" sz="1800" dirty="0" err="1" smtClean="0"/>
              <a:t>ponavadi</a:t>
            </a:r>
            <a:r>
              <a:rPr lang="sl-SI" sz="1800" dirty="0" smtClean="0"/>
              <a:t> enkrat letno</a:t>
            </a:r>
          </a:p>
          <a:p>
            <a:r>
              <a:rPr lang="sl-SI" sz="1800" dirty="0" smtClean="0"/>
              <a:t>Obrezovanje spodnjih vej in dvig krošnje na višino 2m (paša živine)</a:t>
            </a:r>
          </a:p>
          <a:p>
            <a:r>
              <a:rPr lang="sl-SI" sz="1800" dirty="0" smtClean="0"/>
              <a:t>Gostota zasajenih dreves od 50 – 200 dreves na hektar</a:t>
            </a:r>
          </a:p>
          <a:p>
            <a:endParaRPr lang="sl-SI" sz="1800" dirty="0" smtClean="0"/>
          </a:p>
          <a:p>
            <a:pPr marL="0" indent="0">
              <a:buNone/>
            </a:pPr>
            <a:endParaRPr lang="sl-SI" dirty="0"/>
          </a:p>
        </p:txBody>
      </p:sp>
      <p:sp>
        <p:nvSpPr>
          <p:cNvPr id="8" name="Title 1"/>
          <p:cNvSpPr>
            <a:spLocks noGrp="1"/>
          </p:cNvSpPr>
          <p:nvPr>
            <p:ph type="title"/>
          </p:nvPr>
        </p:nvSpPr>
        <p:spPr>
          <a:xfrm>
            <a:off x="457200" y="188640"/>
            <a:ext cx="8229600" cy="1143000"/>
          </a:xfrm>
        </p:spPr>
        <p:txBody>
          <a:bodyPr>
            <a:normAutofit/>
          </a:bodyPr>
          <a:lstStyle/>
          <a:p>
            <a:r>
              <a:rPr lang="sl-SI" sz="2800" dirty="0" smtClean="0"/>
              <a:t>TRAVNIŠKI SADOVNJAKI</a:t>
            </a:r>
            <a:endParaRPr lang="sl-SI" sz="2800" dirty="0"/>
          </a:p>
        </p:txBody>
      </p:sp>
      <p:pic>
        <p:nvPicPr>
          <p:cNvPr id="2052" name="Picture 4" descr="D:\Anja preinstalacija 13.6\anja\PROJEKTI A\Predavanje dol in visokodebelni sadovnjaki\foto\IMG_58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7" y="3428999"/>
            <a:ext cx="3648113" cy="273630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Anja preinstalacija 13.6\anja\PROJEKTI A\Predavanje dol in visokodebelni sadovnjaki\foto\IMG_5518 (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107023" cy="273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145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800" dirty="0" smtClean="0"/>
              <a:t>TRAVNIŠKI SADOVNJAKI</a:t>
            </a:r>
            <a:endParaRPr lang="sl-SI" sz="2800" dirty="0"/>
          </a:p>
        </p:txBody>
      </p:sp>
      <p:sp>
        <p:nvSpPr>
          <p:cNvPr id="3" name="Content Placeholder 2"/>
          <p:cNvSpPr>
            <a:spLocks noGrp="1"/>
          </p:cNvSpPr>
          <p:nvPr>
            <p:ph idx="1"/>
          </p:nvPr>
        </p:nvSpPr>
        <p:spPr>
          <a:xfrm>
            <a:off x="446856" y="1412776"/>
            <a:ext cx="8229600" cy="3888432"/>
          </a:xfrm>
        </p:spPr>
        <p:txBody>
          <a:bodyPr>
            <a:normAutofit/>
          </a:bodyPr>
          <a:lstStyle/>
          <a:p>
            <a:r>
              <a:rPr lang="sl-SI" sz="1800" dirty="0" smtClean="0"/>
              <a:t>Drevesa cepljena na podlago iz sejancev, zato so višja, z daljšo življenjsko dobo in močnejšim koreninskim sistemom</a:t>
            </a:r>
          </a:p>
          <a:p>
            <a:r>
              <a:rPr lang="sl-SI" sz="1800" dirty="0"/>
              <a:t>Prevladujejo predvsem jablane, posamezne hruške, ponekod pa tudi slive.</a:t>
            </a:r>
            <a:endParaRPr lang="sl-SI" sz="1800" dirty="0" smtClean="0"/>
          </a:p>
          <a:p>
            <a:r>
              <a:rPr lang="sl-SI" sz="1800" dirty="0" smtClean="0"/>
              <a:t>Vzdrževanje s košnjo ali pašo</a:t>
            </a:r>
          </a:p>
          <a:p>
            <a:r>
              <a:rPr lang="sl-SI" sz="1800" dirty="0" smtClean="0"/>
              <a:t>Pomembna vloga konjev</a:t>
            </a:r>
          </a:p>
          <a:p>
            <a:endParaRPr lang="sl-SI" sz="1800" dirty="0" smtClean="0"/>
          </a:p>
          <a:p>
            <a:pPr marL="0" indent="0">
              <a:buNone/>
            </a:pPr>
            <a:endParaRPr lang="sl-SI"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56444" y="3356992"/>
            <a:ext cx="7848872" cy="2807705"/>
          </a:xfrm>
          <a:prstGeom prst="rect">
            <a:avLst/>
          </a:prstGeom>
          <a:noFill/>
        </p:spPr>
      </p:pic>
    </p:spTree>
    <p:extLst>
      <p:ext uri="{BB962C8B-B14F-4D97-AF65-F5344CB8AC3E}">
        <p14:creationId xmlns:p14="http://schemas.microsoft.com/office/powerpoint/2010/main" val="1408921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5714</TotalTime>
  <Words>3336</Words>
  <Application>Microsoft Office PowerPoint</Application>
  <PresentationFormat>On-screen Show (4:3)</PresentationFormat>
  <Paragraphs>261</Paragraphs>
  <Slides>42</Slides>
  <Notes>24</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Officeova tema</vt:lpstr>
      <vt:lpstr>KULTURNA KRAJINA DOLOV TRAVNIŠKI SADOVNJAKI PTICE KULTURNE KRAJINE  </vt:lpstr>
      <vt:lpstr>KRAJINA DOLOV</vt:lpstr>
      <vt:lpstr>RELIEF</vt:lpstr>
      <vt:lpstr>TLA IN OSONČENOST</vt:lpstr>
      <vt:lpstr>VODE</vt:lpstr>
      <vt:lpstr>RASTLINSTVO</vt:lpstr>
      <vt:lpstr>RASTLINSTVO</vt:lpstr>
      <vt:lpstr>TRAVNIŠKI SADOVNJAKI</vt:lpstr>
      <vt:lpstr>TRAVNIŠKI SADOVNJAKI</vt:lpstr>
      <vt:lpstr>ZGODOVINA SADJARSTVA</vt:lpstr>
      <vt:lpstr>PowerPoint Presentation</vt:lpstr>
      <vt:lpstr>POMEN IN VLOGA SADOVNJAKOV</vt:lpstr>
      <vt:lpstr>POMEN IN VLOGA SADOVNJAKOV</vt:lpstr>
      <vt:lpstr>POMEN IN VLOGA SADOVNJAKOV</vt:lpstr>
      <vt:lpstr>POMEN IN VLOGA SADOVNJAKOV</vt:lpstr>
      <vt:lpstr>OBNOVA SADOVNJAKA</vt:lpstr>
      <vt:lpstr>OBNOVA SADOVNJAKA</vt:lpstr>
      <vt:lpstr>OBNOVA SADOVNJAKA</vt:lpstr>
      <vt:lpstr>PTICE KULTURNE KRAJINE DOLOV</vt:lpstr>
      <vt:lpstr>Zelena žolna Picus viridis</vt:lpstr>
      <vt:lpstr>Smrdokavra Upupa epops</vt:lpstr>
      <vt:lpstr>Pogorelček Phoenicurus phoenicurus</vt:lpstr>
      <vt:lpstr>Divja grlica Streptopelia turtur</vt:lpstr>
      <vt:lpstr>Rjavi srakoper Lanius collurio</vt:lpstr>
      <vt:lpstr>Rumeni strnad Emberiza citrinella</vt:lpstr>
      <vt:lpstr>Veliki skovik Otus scops</vt:lpstr>
      <vt:lpstr>Bela štorklja Ciconia ciconia</vt:lpstr>
      <vt:lpstr>Črnočeli srakoper Lanius minor</vt:lpstr>
      <vt:lpstr>Zlatovranka Coraccias garrulus, zlata vrana</vt:lpstr>
      <vt:lpstr>PREHRANA ZLATOVRANKE</vt:lpstr>
      <vt:lpstr>     GNEZDENJE ZLATOVRANKE</vt:lpstr>
      <vt:lpstr>OGROŽENOST ZLATOVRANKE</vt:lpstr>
      <vt:lpstr>POMOČ ZLATOVRANKAM</vt:lpstr>
      <vt:lpstr>ZGODBA O USPEHU</vt:lpstr>
      <vt:lpstr>OHRANITEV PTIC DOLOV</vt:lpstr>
      <vt:lpstr>SESALCI KULTURNE KRAJINE DOLOV              </vt:lpstr>
      <vt:lpstr>DRUGE ŽIVALI KULTURNE KRAJINE DOLOV </vt:lpstr>
      <vt:lpstr>HOTEL ZA ŽUŽELKE</vt:lpstr>
      <vt:lpstr>NETOPIRJI  </vt:lpstr>
      <vt:lpstr>DRUGI GOSTI GNEZDILNIC</vt:lpstr>
      <vt:lpstr>NAŠE GNEZDILNICE</vt:lpstr>
      <vt:lpstr>HVALA ZA POZORNOST!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SPREMINJANJE KULTURNE KRAJINE NA PRIMERU KRAJINE DOLOV  Diplomsko delo</dc:title>
  <dc:creator>anja</dc:creator>
  <cp:lastModifiedBy>Anja</cp:lastModifiedBy>
  <cp:revision>130</cp:revision>
  <dcterms:created xsi:type="dcterms:W3CDTF">2012-10-09T20:31:44Z</dcterms:created>
  <dcterms:modified xsi:type="dcterms:W3CDTF">2015-04-17T15:01:08Z</dcterms:modified>
</cp:coreProperties>
</file>